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59" r:id="rId6"/>
    <p:sldId id="267" r:id="rId7"/>
    <p:sldId id="263" r:id="rId8"/>
    <p:sldId id="268" r:id="rId9"/>
    <p:sldId id="269" r:id="rId10"/>
    <p:sldId id="265" r:id="rId11"/>
  </p:sldIdLst>
  <p:sldSz cx="14630400" cy="8229600"/>
  <p:notesSz cx="8229600" cy="146304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Playfair Display Bold" panose="020B0604020202020204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63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B9E9A-2145-08C0-FF58-A696681E4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5869D0-8791-0E9B-8645-26A7AC23D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09F87-F701-C75E-7837-66EFFD1B8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C8C1B-2959-9397-F2FD-D6505C7C0C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4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1B4BC-A02B-7952-5676-62A74B2D3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ADBCE7-83DB-D945-660A-BCA673969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BF9697-41DD-D29C-44DD-849AA2666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86654-59D0-0BFA-8D2E-651CC32A0B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1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A33E2-BA64-7AE8-498F-7C02BF24E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A105B2-C425-E076-287A-7DAAAF47A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E46FF9-4772-4FAD-F2E6-4F07FC563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1EA22-E482-11C9-083F-F6A7D915E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22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2ABBB-E809-7F5D-B6F4-0F85ED593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73B94-5B35-B1AF-B380-9DAF5B29C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F05A5-3871-609A-4AFE-AF984E60E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1D065-997A-959D-CD96-51733EBA9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linkedin.com/in/pamelatoussaint/" TargetMode="External"/><Relationship Id="rId5" Type="http://schemas.openxmlformats.org/officeDocument/2006/relationships/hyperlink" Target="http://ultimateimagecoach.com" TargetMode="External"/><Relationship Id="rId4" Type="http://schemas.openxmlformats.org/officeDocument/2006/relationships/hyperlink" Target="mailto:pamela@ultimateimagecoach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D642E7-5D3A-DE31-5CA9-D20BAE95A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001" y="1107162"/>
            <a:ext cx="3066398" cy="114525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479905" y="641365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2000" b="1" dirty="0">
                <a:solidFill>
                  <a:srgbClr val="1F713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We Polish. You Shine.</a:t>
            </a:r>
            <a:endParaRPr lang="en-US" sz="2000" dirty="0"/>
          </a:p>
        </p:txBody>
      </p:sp>
      <p:sp>
        <p:nvSpPr>
          <p:cNvPr id="5" name="Text 1"/>
          <p:cNvSpPr/>
          <p:nvPr/>
        </p:nvSpPr>
        <p:spPr>
          <a:xfrm>
            <a:off x="3418390" y="3359579"/>
            <a:ext cx="7793620" cy="1341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3500" b="1" dirty="0">
                <a:solidFill>
                  <a:srgbClr val="8000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Pamela Y. Toussaint, MBA</a:t>
            </a:r>
          </a:p>
          <a:p>
            <a:pPr algn="ctr">
              <a:lnSpc>
                <a:spcPts val="2850"/>
              </a:lnSpc>
            </a:pPr>
            <a:r>
              <a:rPr lang="en-US" sz="2000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Leadership &amp; Human Skills Consultant</a:t>
            </a:r>
          </a:p>
          <a:p>
            <a:pPr algn="ctr">
              <a:lnSpc>
                <a:spcPts val="2850"/>
              </a:lnSpc>
            </a:pPr>
            <a:r>
              <a:rPr lang="en-PH" sz="2000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Ultimate Image Coach &amp; Academy</a:t>
            </a:r>
            <a:endParaRPr lang="en-US" sz="2000" dirty="0">
              <a:solidFill>
                <a:srgbClr val="272525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428796" y="5376449"/>
            <a:ext cx="97728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Developing Leaders. Elevating Teams. Strengthening Results.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032FE8-AEAC-3C00-ABCC-CDCEE1A06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630400" cy="82296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165861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3863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Contact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6706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b="1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Pamela Y. Toussaint, MBA</a:t>
            </a:r>
            <a:br>
              <a:rPr lang="en-US" sz="1750" b="1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</a:br>
            <a:r>
              <a:rPr lang="en-PH" sz="1750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President, Ultimate Image Coach &amp; Academy</a:t>
            </a:r>
          </a:p>
          <a:p>
            <a:pPr>
              <a:lnSpc>
                <a:spcPts val="2850"/>
              </a:lnSpc>
            </a:pPr>
            <a:endParaRPr lang="en-US" sz="1750" b="1" dirty="0"/>
          </a:p>
        </p:txBody>
      </p:sp>
      <p:sp>
        <p:nvSpPr>
          <p:cNvPr id="4" name="Text 2"/>
          <p:cNvSpPr/>
          <p:nvPr/>
        </p:nvSpPr>
        <p:spPr>
          <a:xfrm>
            <a:off x="793790" y="413350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Phone: 561-632-8679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144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Email: </a:t>
            </a:r>
            <a:r>
              <a:rPr lang="en-US" sz="1750" u="sng" dirty="0">
                <a:solidFill>
                  <a:srgbClr val="8000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pamela@ultimateimagecoach.com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93006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Website: </a:t>
            </a:r>
            <a:r>
              <a:rPr lang="en-US" sz="1750" u="sng" dirty="0">
                <a:solidFill>
                  <a:srgbClr val="8000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ultimateimagecoach.com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89" y="534334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LinkedIn: </a:t>
            </a:r>
            <a:r>
              <a:rPr lang="en-US" sz="1750" u="sng" dirty="0">
                <a:solidFill>
                  <a:srgbClr val="8000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linkedin.com/in/pamelatoussaint</a:t>
            </a:r>
            <a:endParaRPr lang="en-US" sz="17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0FACFA-DEF6-E65E-73E8-A3A268857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6599" y="396894"/>
            <a:ext cx="7832705" cy="7832705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CFE057AA-35A2-82C3-0D0A-4F1310CBF962}"/>
              </a:ext>
            </a:extLst>
          </p:cNvPr>
          <p:cNvSpPr/>
          <p:nvPr/>
        </p:nvSpPr>
        <p:spPr>
          <a:xfrm>
            <a:off x="793790" y="6916994"/>
            <a:ext cx="40565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2000" b="1" dirty="0">
                <a:solidFill>
                  <a:srgbClr val="1F713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We Polish. You Shine.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7A7396-F057-5F3D-5C23-9EBFAA9CA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630400" cy="82296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211038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3863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Who I Am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72790"/>
            <a:ext cx="76147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Pamela Y. Toussaint brings a rare dual perspective as both a corporate executive and a leadership development consultant.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93790" y="425374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20+ years executive &amp; consulting experience</a:t>
            </a:r>
          </a:p>
        </p:txBody>
      </p:sp>
      <p:sp>
        <p:nvSpPr>
          <p:cNvPr id="5" name="Text 3"/>
          <p:cNvSpPr/>
          <p:nvPr/>
        </p:nvSpPr>
        <p:spPr>
          <a:xfrm>
            <a:off x="793790" y="469594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Former Fortune 100 HR &amp; Operations Executive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93790" y="513814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Trusted advisor to municipalities, agencies &amp; professional services firms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8D1D91-56A4-B608-FC78-98240FD7D4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793"/>
          <a:stretch>
            <a:fillRect/>
          </a:stretch>
        </p:blipFill>
        <p:spPr>
          <a:xfrm flipH="1">
            <a:off x="7791458" y="296467"/>
            <a:ext cx="6838942" cy="7933134"/>
          </a:xfrm>
          <a:prstGeom prst="rect">
            <a:avLst/>
          </a:prstGeom>
        </p:spPr>
      </p:pic>
      <p:sp>
        <p:nvSpPr>
          <p:cNvPr id="10" name="Text 0">
            <a:extLst>
              <a:ext uri="{FF2B5EF4-FFF2-40B4-BE49-F238E27FC236}">
                <a16:creationId xmlns:a16="http://schemas.microsoft.com/office/drawing/2014/main" id="{CCA41311-E508-5C64-D6F7-720654A4492E}"/>
              </a:ext>
            </a:extLst>
          </p:cNvPr>
          <p:cNvSpPr/>
          <p:nvPr/>
        </p:nvSpPr>
        <p:spPr>
          <a:xfrm>
            <a:off x="793790" y="6916994"/>
            <a:ext cx="40565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2000" b="1" dirty="0">
                <a:solidFill>
                  <a:srgbClr val="1F713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We Polish. You Shine.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4C1B2-7C5B-13C3-BD6F-5EA12BE08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13958D3-0099-4CB4-6668-CF458F4A9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630400" cy="8229600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291F395B-859F-CBC3-232D-A2B0D5A6E050}"/>
              </a:ext>
            </a:extLst>
          </p:cNvPr>
          <p:cNvSpPr/>
          <p:nvPr/>
        </p:nvSpPr>
        <p:spPr>
          <a:xfrm>
            <a:off x="781526" y="1146481"/>
            <a:ext cx="8210669" cy="697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003863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Who I Serve</a:t>
            </a:r>
            <a:endParaRPr lang="en-US" sz="435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F45C2EF-2573-4D7A-028A-390467DABDAE}"/>
              </a:ext>
            </a:extLst>
          </p:cNvPr>
          <p:cNvSpPr/>
          <p:nvPr/>
        </p:nvSpPr>
        <p:spPr>
          <a:xfrm>
            <a:off x="781526" y="2665082"/>
            <a:ext cx="418684" cy="418625"/>
          </a:xfrm>
          <a:prstGeom prst="roundRect">
            <a:avLst>
              <a:gd name="adj" fmla="val 1820"/>
            </a:avLst>
          </a:prstGeom>
          <a:solidFill>
            <a:srgbClr val="800080"/>
          </a:solidFill>
          <a:ln w="7620">
            <a:solidFill>
              <a:srgbClr val="991999"/>
            </a:solidFill>
            <a:prstDash val="solid"/>
          </a:ln>
        </p:spPr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FE26B59-8A5B-40E5-05A0-95190C38A8AD}"/>
              </a:ext>
            </a:extLst>
          </p:cNvPr>
          <p:cNvSpPr/>
          <p:nvPr/>
        </p:nvSpPr>
        <p:spPr>
          <a:xfrm>
            <a:off x="1507212" y="2741759"/>
            <a:ext cx="4283393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5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Municipalities &amp; Government Agencies</a:t>
            </a:r>
            <a:endParaRPr lang="en-US" sz="25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7CD085EB-AD46-5F50-A8C8-72AE9988D9CF}"/>
              </a:ext>
            </a:extLst>
          </p:cNvPr>
          <p:cNvSpPr/>
          <p:nvPr/>
        </p:nvSpPr>
        <p:spPr>
          <a:xfrm>
            <a:off x="781526" y="3614130"/>
            <a:ext cx="418684" cy="418624"/>
          </a:xfrm>
          <a:prstGeom prst="roundRect">
            <a:avLst>
              <a:gd name="adj" fmla="val 1820"/>
            </a:avLst>
          </a:prstGeom>
          <a:solidFill>
            <a:srgbClr val="800080"/>
          </a:solidFill>
          <a:ln w="7620">
            <a:solidFill>
              <a:srgbClr val="991999"/>
            </a:solidFill>
            <a:prstDash val="solid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7B7301F4-9317-7147-EE4D-5AF76E726579}"/>
              </a:ext>
            </a:extLst>
          </p:cNvPr>
          <p:cNvSpPr/>
          <p:nvPr/>
        </p:nvSpPr>
        <p:spPr>
          <a:xfrm>
            <a:off x="1507212" y="3690806"/>
            <a:ext cx="4793337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5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Engineering, Architecture &amp; Construction (AEC) Firms</a:t>
            </a:r>
            <a:endParaRPr lang="en-US" sz="2500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D340435C-0197-FCAA-EC4C-A9DD5EB387EA}"/>
              </a:ext>
            </a:extLst>
          </p:cNvPr>
          <p:cNvSpPr/>
          <p:nvPr/>
        </p:nvSpPr>
        <p:spPr>
          <a:xfrm>
            <a:off x="781526" y="4563177"/>
            <a:ext cx="418684" cy="425529"/>
          </a:xfrm>
          <a:prstGeom prst="roundRect">
            <a:avLst>
              <a:gd name="adj" fmla="val 1820"/>
            </a:avLst>
          </a:prstGeom>
          <a:solidFill>
            <a:srgbClr val="800080"/>
          </a:solidFill>
          <a:ln w="7620">
            <a:solidFill>
              <a:srgbClr val="991999"/>
            </a:solidFill>
            <a:prstDash val="solid"/>
          </a:ln>
        </p:spPr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53CD1A4F-50F7-D16E-1288-22DFBCC64811}"/>
              </a:ext>
            </a:extLst>
          </p:cNvPr>
          <p:cNvSpPr/>
          <p:nvPr/>
        </p:nvSpPr>
        <p:spPr>
          <a:xfrm>
            <a:off x="1507212" y="4639853"/>
            <a:ext cx="5531406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5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Small Business Ecosystems</a:t>
            </a:r>
            <a:endParaRPr lang="en-US" sz="2500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4ABBCD0E-C60C-32C9-F250-11F9BDAB0715}"/>
              </a:ext>
            </a:extLst>
          </p:cNvPr>
          <p:cNvSpPr/>
          <p:nvPr/>
        </p:nvSpPr>
        <p:spPr>
          <a:xfrm>
            <a:off x="865287" y="5597009"/>
            <a:ext cx="334923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5</a:t>
            </a:r>
            <a:endParaRPr lang="en-US" sz="2600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9CEE97A4-33AF-C1C4-6EE9-B64F7CF1C6EF}"/>
              </a:ext>
            </a:extLst>
          </p:cNvPr>
          <p:cNvSpPr/>
          <p:nvPr/>
        </p:nvSpPr>
        <p:spPr>
          <a:xfrm>
            <a:off x="865287" y="6546056"/>
            <a:ext cx="334923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6</a:t>
            </a:r>
            <a:endParaRPr lang="en-US" sz="2600" dirty="0"/>
          </a:p>
        </p:txBody>
      </p:sp>
      <p:sp>
        <p:nvSpPr>
          <p:cNvPr id="23" name="Text 0">
            <a:extLst>
              <a:ext uri="{FF2B5EF4-FFF2-40B4-BE49-F238E27FC236}">
                <a16:creationId xmlns:a16="http://schemas.microsoft.com/office/drawing/2014/main" id="{E07A3D09-02C4-0936-3344-966451F8CBBF}"/>
              </a:ext>
            </a:extLst>
          </p:cNvPr>
          <p:cNvSpPr/>
          <p:nvPr/>
        </p:nvSpPr>
        <p:spPr>
          <a:xfrm>
            <a:off x="793790" y="6916994"/>
            <a:ext cx="40565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2000" b="1" dirty="0">
                <a:solidFill>
                  <a:srgbClr val="1F713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We Polish. You Shine.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72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110198B-F07F-845E-4FDE-8978216C9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630400" cy="82296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14718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450" b="1" dirty="0">
                <a:solidFill>
                  <a:srgbClr val="003863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Core Capabilities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34258"/>
            <a:ext cx="6407944" cy="1223248"/>
          </a:xfrm>
          <a:prstGeom prst="roundRect">
            <a:avLst>
              <a:gd name="adj" fmla="val 1196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3310" y="2634258"/>
            <a:ext cx="121920" cy="1223248"/>
          </a:xfrm>
          <a:prstGeom prst="roundRect">
            <a:avLst>
              <a:gd name="adj" fmla="val 7500"/>
            </a:avLst>
          </a:prstGeom>
          <a:solidFill>
            <a:srgbClr val="800080"/>
          </a:solidFill>
          <a:ln/>
        </p:spPr>
      </p:sp>
      <p:sp>
        <p:nvSpPr>
          <p:cNvPr id="5" name="Text 3"/>
          <p:cNvSpPr/>
          <p:nvPr/>
        </p:nvSpPr>
        <p:spPr>
          <a:xfrm>
            <a:off x="1142524" y="2923163"/>
            <a:ext cx="58019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Leadership &amp; Human Skills </a:t>
            </a:r>
          </a:p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Development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7428548" y="2634258"/>
            <a:ext cx="6408063" cy="1223248"/>
          </a:xfrm>
          <a:prstGeom prst="roundRect">
            <a:avLst>
              <a:gd name="adj" fmla="val 1196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398067" y="2634258"/>
            <a:ext cx="121920" cy="1223248"/>
          </a:xfrm>
          <a:prstGeom prst="roundRect">
            <a:avLst>
              <a:gd name="adj" fmla="val 7500"/>
            </a:avLst>
          </a:prstGeom>
          <a:solidFill>
            <a:srgbClr val="800080"/>
          </a:solidFill>
          <a:ln/>
        </p:spPr>
      </p:sp>
      <p:sp>
        <p:nvSpPr>
          <p:cNvPr id="9" name="Shape 7"/>
          <p:cNvSpPr/>
          <p:nvPr/>
        </p:nvSpPr>
        <p:spPr>
          <a:xfrm>
            <a:off x="793790" y="4084320"/>
            <a:ext cx="6407944" cy="1223248"/>
          </a:xfrm>
          <a:prstGeom prst="roundRect">
            <a:avLst>
              <a:gd name="adj" fmla="val 1196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en-PH" dirty="0"/>
          </a:p>
        </p:txBody>
      </p:sp>
      <p:sp>
        <p:nvSpPr>
          <p:cNvPr id="8" name="Text 6"/>
          <p:cNvSpPr/>
          <p:nvPr/>
        </p:nvSpPr>
        <p:spPr>
          <a:xfrm>
            <a:off x="1142524" y="4387804"/>
            <a:ext cx="58020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Everything </a:t>
            </a:r>
            <a:r>
              <a:rPr lang="en-US" sz="2200" b="1" dirty="0" err="1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DiSC</a:t>
            </a: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®-Based </a:t>
            </a:r>
          </a:p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Team Development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763310" y="4084320"/>
            <a:ext cx="121920" cy="1223248"/>
          </a:xfrm>
          <a:prstGeom prst="roundRect">
            <a:avLst>
              <a:gd name="adj" fmla="val 7500"/>
            </a:avLst>
          </a:prstGeom>
          <a:solidFill>
            <a:srgbClr val="800080"/>
          </a:solidFill>
          <a:ln/>
        </p:spPr>
      </p:sp>
      <p:sp>
        <p:nvSpPr>
          <p:cNvPr id="11" name="Text 9"/>
          <p:cNvSpPr/>
          <p:nvPr/>
        </p:nvSpPr>
        <p:spPr>
          <a:xfrm>
            <a:off x="7777401" y="2907923"/>
            <a:ext cx="58019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Emotional Intelligence &amp; </a:t>
            </a:r>
          </a:p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Communication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7428548" y="4084320"/>
            <a:ext cx="6408063" cy="1223248"/>
          </a:xfrm>
          <a:prstGeom prst="roundRect">
            <a:avLst>
              <a:gd name="adj" fmla="val 1196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7398067" y="4084320"/>
            <a:ext cx="121920" cy="1223248"/>
          </a:xfrm>
          <a:prstGeom prst="roundRect">
            <a:avLst>
              <a:gd name="adj" fmla="val 7500"/>
            </a:avLst>
          </a:prstGeom>
          <a:solidFill>
            <a:srgbClr val="800080"/>
          </a:solidFill>
          <a:ln/>
        </p:spPr>
      </p:sp>
      <p:sp>
        <p:nvSpPr>
          <p:cNvPr id="14" name="Text 12"/>
          <p:cNvSpPr/>
          <p:nvPr/>
        </p:nvSpPr>
        <p:spPr>
          <a:xfrm>
            <a:off x="7777282" y="4341614"/>
            <a:ext cx="56589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RFP &amp; Business Readiness </a:t>
            </a:r>
          </a:p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Training</a:t>
            </a:r>
            <a:endParaRPr lang="en-US" sz="2200" dirty="0"/>
          </a:p>
        </p:txBody>
      </p:sp>
      <p:sp>
        <p:nvSpPr>
          <p:cNvPr id="15" name="Shape 13"/>
          <p:cNvSpPr/>
          <p:nvPr/>
        </p:nvSpPr>
        <p:spPr>
          <a:xfrm>
            <a:off x="793790" y="5534382"/>
            <a:ext cx="6407944" cy="1223248"/>
          </a:xfrm>
          <a:prstGeom prst="roundRect">
            <a:avLst>
              <a:gd name="adj" fmla="val 1196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63310" y="5534382"/>
            <a:ext cx="121920" cy="1223248"/>
          </a:xfrm>
          <a:prstGeom prst="roundRect">
            <a:avLst>
              <a:gd name="adj" fmla="val 7500"/>
            </a:avLst>
          </a:prstGeom>
          <a:solidFill>
            <a:srgbClr val="800080"/>
          </a:solidFill>
          <a:ln/>
        </p:spPr>
      </p:sp>
      <p:sp>
        <p:nvSpPr>
          <p:cNvPr id="17" name="Text 15"/>
          <p:cNvSpPr/>
          <p:nvPr/>
        </p:nvSpPr>
        <p:spPr>
          <a:xfrm>
            <a:off x="1142524" y="5791676"/>
            <a:ext cx="52486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Performance Management &amp; </a:t>
            </a:r>
          </a:p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Feedback</a:t>
            </a:r>
            <a:endParaRPr lang="en-US" sz="2200" dirty="0"/>
          </a:p>
        </p:txBody>
      </p:sp>
      <p:sp>
        <p:nvSpPr>
          <p:cNvPr id="22" name="Text 0">
            <a:extLst>
              <a:ext uri="{FF2B5EF4-FFF2-40B4-BE49-F238E27FC236}">
                <a16:creationId xmlns:a16="http://schemas.microsoft.com/office/drawing/2014/main" id="{48BB7D68-A58B-C854-E109-4CFD381EA2FC}"/>
              </a:ext>
            </a:extLst>
          </p:cNvPr>
          <p:cNvSpPr/>
          <p:nvPr/>
        </p:nvSpPr>
        <p:spPr>
          <a:xfrm>
            <a:off x="10871200" y="7137128"/>
            <a:ext cx="29654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5550"/>
              </a:lnSpc>
              <a:buNone/>
            </a:pPr>
            <a:r>
              <a:rPr lang="en-US" sz="2000" b="1" dirty="0">
                <a:solidFill>
                  <a:srgbClr val="1F713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We Polish. You Shine.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30EE1CE-A198-D0B1-FCA6-32E53488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81526" y="950395"/>
            <a:ext cx="8210669" cy="697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003863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Signature Leadership Programs</a:t>
            </a:r>
            <a:endParaRPr lang="en-US" sz="4350" dirty="0"/>
          </a:p>
        </p:txBody>
      </p:sp>
      <p:sp>
        <p:nvSpPr>
          <p:cNvPr id="4" name="Text 2"/>
          <p:cNvSpPr/>
          <p:nvPr/>
        </p:nvSpPr>
        <p:spPr>
          <a:xfrm>
            <a:off x="865287" y="2748597"/>
            <a:ext cx="334923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507212" y="2783364"/>
            <a:ext cx="4283393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5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People Leader Excellence Programs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1507212" y="3698545"/>
            <a:ext cx="4793337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5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Leadership &amp; Soft Skills Academies (in-person + eLearning)</a:t>
            </a:r>
            <a:endParaRPr lang="en-US" sz="2500" dirty="0"/>
          </a:p>
        </p:txBody>
      </p:sp>
      <p:sp>
        <p:nvSpPr>
          <p:cNvPr id="11" name="Text 9"/>
          <p:cNvSpPr/>
          <p:nvPr/>
        </p:nvSpPr>
        <p:spPr>
          <a:xfrm>
            <a:off x="1507212" y="4610590"/>
            <a:ext cx="5531406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5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RFP Mastery &amp; Procurement Readiness Series</a:t>
            </a:r>
            <a:endParaRPr lang="en-US" sz="2500" dirty="0"/>
          </a:p>
        </p:txBody>
      </p:sp>
      <p:sp>
        <p:nvSpPr>
          <p:cNvPr id="14" name="Text 12"/>
          <p:cNvSpPr/>
          <p:nvPr/>
        </p:nvSpPr>
        <p:spPr>
          <a:xfrm>
            <a:off x="1507212" y="5479691"/>
            <a:ext cx="6118979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5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Customized Leadership Retreats &amp; Workshops</a:t>
            </a:r>
            <a:endParaRPr lang="en-US" sz="2500" dirty="0"/>
          </a:p>
        </p:txBody>
      </p:sp>
      <p:sp>
        <p:nvSpPr>
          <p:cNvPr id="19" name="Text 17"/>
          <p:cNvSpPr/>
          <p:nvPr/>
        </p:nvSpPr>
        <p:spPr>
          <a:xfrm>
            <a:off x="865287" y="6546056"/>
            <a:ext cx="334923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6</a:t>
            </a:r>
            <a:endParaRPr lang="en-US" sz="2600" dirty="0"/>
          </a:p>
        </p:txBody>
      </p:sp>
      <p:sp>
        <p:nvSpPr>
          <p:cNvPr id="21" name="Text 19"/>
          <p:cNvSpPr/>
          <p:nvPr/>
        </p:nvSpPr>
        <p:spPr>
          <a:xfrm>
            <a:off x="781526" y="7257812"/>
            <a:ext cx="1306734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rgbClr val="27252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Customized | Scalable | Outcomes-Driven</a:t>
            </a:r>
            <a:endParaRPr lang="en-US" dirty="0"/>
          </a:p>
        </p:txBody>
      </p:sp>
      <p:sp>
        <p:nvSpPr>
          <p:cNvPr id="23" name="Shape 1">
            <a:extLst>
              <a:ext uri="{FF2B5EF4-FFF2-40B4-BE49-F238E27FC236}">
                <a16:creationId xmlns:a16="http://schemas.microsoft.com/office/drawing/2014/main" id="{84EA4E97-0CA3-9995-57C7-5A2A2BEE816F}"/>
              </a:ext>
            </a:extLst>
          </p:cNvPr>
          <p:cNvSpPr/>
          <p:nvPr/>
        </p:nvSpPr>
        <p:spPr>
          <a:xfrm>
            <a:off x="781526" y="2706687"/>
            <a:ext cx="418684" cy="418625"/>
          </a:xfrm>
          <a:prstGeom prst="roundRect">
            <a:avLst>
              <a:gd name="adj" fmla="val 1820"/>
            </a:avLst>
          </a:prstGeom>
          <a:solidFill>
            <a:srgbClr val="800080"/>
          </a:solidFill>
          <a:ln w="7620">
            <a:solidFill>
              <a:srgbClr val="991999"/>
            </a:solidFill>
            <a:prstDash val="solid"/>
          </a:ln>
        </p:spPr>
      </p:sp>
      <p:sp>
        <p:nvSpPr>
          <p:cNvPr id="24" name="Shape 1">
            <a:extLst>
              <a:ext uri="{FF2B5EF4-FFF2-40B4-BE49-F238E27FC236}">
                <a16:creationId xmlns:a16="http://schemas.microsoft.com/office/drawing/2014/main" id="{267FFA32-DAE6-5A66-35AD-D177DE48F861}"/>
              </a:ext>
            </a:extLst>
          </p:cNvPr>
          <p:cNvSpPr/>
          <p:nvPr/>
        </p:nvSpPr>
        <p:spPr>
          <a:xfrm>
            <a:off x="781526" y="3663658"/>
            <a:ext cx="418684" cy="418625"/>
          </a:xfrm>
          <a:prstGeom prst="roundRect">
            <a:avLst>
              <a:gd name="adj" fmla="val 1820"/>
            </a:avLst>
          </a:prstGeom>
          <a:solidFill>
            <a:srgbClr val="800080"/>
          </a:solidFill>
          <a:ln w="7620">
            <a:solidFill>
              <a:srgbClr val="991999"/>
            </a:solidFill>
            <a:prstDash val="solid"/>
          </a:ln>
        </p:spPr>
      </p:sp>
      <p:sp>
        <p:nvSpPr>
          <p:cNvPr id="25" name="Shape 1">
            <a:extLst>
              <a:ext uri="{FF2B5EF4-FFF2-40B4-BE49-F238E27FC236}">
                <a16:creationId xmlns:a16="http://schemas.microsoft.com/office/drawing/2014/main" id="{B3B4764C-C554-84FF-3AB0-9F2528441A42}"/>
              </a:ext>
            </a:extLst>
          </p:cNvPr>
          <p:cNvSpPr/>
          <p:nvPr/>
        </p:nvSpPr>
        <p:spPr>
          <a:xfrm>
            <a:off x="781526" y="4571165"/>
            <a:ext cx="418684" cy="418625"/>
          </a:xfrm>
          <a:prstGeom prst="roundRect">
            <a:avLst>
              <a:gd name="adj" fmla="val 1820"/>
            </a:avLst>
          </a:prstGeom>
          <a:solidFill>
            <a:srgbClr val="800080"/>
          </a:solidFill>
          <a:ln w="7620">
            <a:solidFill>
              <a:srgbClr val="991999"/>
            </a:solidFill>
            <a:prstDash val="solid"/>
          </a:ln>
        </p:spPr>
      </p:sp>
      <p:sp>
        <p:nvSpPr>
          <p:cNvPr id="26" name="Shape 1">
            <a:extLst>
              <a:ext uri="{FF2B5EF4-FFF2-40B4-BE49-F238E27FC236}">
                <a16:creationId xmlns:a16="http://schemas.microsoft.com/office/drawing/2014/main" id="{E3904DAB-63C1-4B33-B0E4-E33EB2A95AFA}"/>
              </a:ext>
            </a:extLst>
          </p:cNvPr>
          <p:cNvSpPr/>
          <p:nvPr/>
        </p:nvSpPr>
        <p:spPr>
          <a:xfrm>
            <a:off x="781526" y="5444806"/>
            <a:ext cx="418684" cy="418625"/>
          </a:xfrm>
          <a:prstGeom prst="roundRect">
            <a:avLst>
              <a:gd name="adj" fmla="val 1820"/>
            </a:avLst>
          </a:prstGeom>
          <a:solidFill>
            <a:srgbClr val="800080"/>
          </a:solidFill>
          <a:ln w="7620">
            <a:solidFill>
              <a:srgbClr val="991999"/>
            </a:solidFill>
            <a:prstDash val="solid"/>
          </a:ln>
        </p:spPr>
      </p:sp>
      <p:sp>
        <p:nvSpPr>
          <p:cNvPr id="27" name="Text 0">
            <a:extLst>
              <a:ext uri="{FF2B5EF4-FFF2-40B4-BE49-F238E27FC236}">
                <a16:creationId xmlns:a16="http://schemas.microsoft.com/office/drawing/2014/main" id="{41EB47BF-598B-06E8-15E8-27AB11C58D3B}"/>
              </a:ext>
            </a:extLst>
          </p:cNvPr>
          <p:cNvSpPr/>
          <p:nvPr/>
        </p:nvSpPr>
        <p:spPr>
          <a:xfrm>
            <a:off x="10964593" y="7082075"/>
            <a:ext cx="28842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5550"/>
              </a:lnSpc>
              <a:buNone/>
            </a:pPr>
            <a:r>
              <a:rPr lang="en-US" sz="2000" b="1" dirty="0">
                <a:solidFill>
                  <a:srgbClr val="1F713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We Polish. You Shine.</a:t>
            </a:r>
            <a:endParaRPr lang="en-US" sz="2000" dirty="0"/>
          </a:p>
        </p:txBody>
      </p:sp>
      <p:sp>
        <p:nvSpPr>
          <p:cNvPr id="3" name="Text 19">
            <a:extLst>
              <a:ext uri="{FF2B5EF4-FFF2-40B4-BE49-F238E27FC236}">
                <a16:creationId xmlns:a16="http://schemas.microsoft.com/office/drawing/2014/main" id="{2273A656-C7F1-3852-FB00-961BC967E125}"/>
              </a:ext>
            </a:extLst>
          </p:cNvPr>
          <p:cNvSpPr/>
          <p:nvPr/>
        </p:nvSpPr>
        <p:spPr>
          <a:xfrm>
            <a:off x="781526" y="1651956"/>
            <a:ext cx="1306734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Flagship programs delivered in-person, virtually, or hybrid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9B73-C8EB-6487-9E62-746ABF3CA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0FA038F-A819-A1C8-540E-B8E0B0D69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630400" cy="8229600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F5CE993F-7AD3-DD96-F3E2-78224531B442}"/>
              </a:ext>
            </a:extLst>
          </p:cNvPr>
          <p:cNvSpPr/>
          <p:nvPr/>
        </p:nvSpPr>
        <p:spPr>
          <a:xfrm>
            <a:off x="793790" y="14718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450" b="1" dirty="0">
                <a:solidFill>
                  <a:srgbClr val="003863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Outcomes &amp; Impact</a:t>
            </a:r>
            <a:endParaRPr lang="en-US" sz="445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E95A7C6-BFA1-3DEA-1AFE-FF8D6DBCEE03}"/>
              </a:ext>
            </a:extLst>
          </p:cNvPr>
          <p:cNvSpPr/>
          <p:nvPr/>
        </p:nvSpPr>
        <p:spPr>
          <a:xfrm>
            <a:off x="793790" y="2634258"/>
            <a:ext cx="6407944" cy="1223248"/>
          </a:xfrm>
          <a:prstGeom prst="roundRect">
            <a:avLst>
              <a:gd name="adj" fmla="val 1196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3B42A4E-CA16-D805-9780-F0AB24941E64}"/>
              </a:ext>
            </a:extLst>
          </p:cNvPr>
          <p:cNvSpPr/>
          <p:nvPr/>
        </p:nvSpPr>
        <p:spPr>
          <a:xfrm>
            <a:off x="763310" y="2634258"/>
            <a:ext cx="121920" cy="1223248"/>
          </a:xfrm>
          <a:prstGeom prst="roundRect">
            <a:avLst>
              <a:gd name="adj" fmla="val 7500"/>
            </a:avLst>
          </a:prstGeom>
          <a:solidFill>
            <a:srgbClr val="800080"/>
          </a:solidFill>
          <a:ln/>
        </p:spPr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1077A6D-7784-A673-D577-CE9E457A31B8}"/>
              </a:ext>
            </a:extLst>
          </p:cNvPr>
          <p:cNvSpPr/>
          <p:nvPr/>
        </p:nvSpPr>
        <p:spPr>
          <a:xfrm>
            <a:off x="1142524" y="3021330"/>
            <a:ext cx="58019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Increased leadership consistency</a:t>
            </a:r>
            <a:endParaRPr lang="en-US" sz="22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761A4158-2EB7-AB9B-D3C2-3B1A90062F41}"/>
              </a:ext>
            </a:extLst>
          </p:cNvPr>
          <p:cNvSpPr/>
          <p:nvPr/>
        </p:nvSpPr>
        <p:spPr>
          <a:xfrm>
            <a:off x="7428548" y="2634258"/>
            <a:ext cx="6408063" cy="1223248"/>
          </a:xfrm>
          <a:prstGeom prst="roundRect">
            <a:avLst>
              <a:gd name="adj" fmla="val 1196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B55DDBD3-E07E-071C-055C-B0839811F64C}"/>
              </a:ext>
            </a:extLst>
          </p:cNvPr>
          <p:cNvSpPr/>
          <p:nvPr/>
        </p:nvSpPr>
        <p:spPr>
          <a:xfrm>
            <a:off x="7398067" y="2634258"/>
            <a:ext cx="121920" cy="1223248"/>
          </a:xfrm>
          <a:prstGeom prst="roundRect">
            <a:avLst>
              <a:gd name="adj" fmla="val 7500"/>
            </a:avLst>
          </a:prstGeom>
          <a:solidFill>
            <a:srgbClr val="800080"/>
          </a:solidFill>
          <a:ln/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9A74A6E6-E1E9-17DB-7FAE-7FEAD01BD508}"/>
              </a:ext>
            </a:extLst>
          </p:cNvPr>
          <p:cNvSpPr/>
          <p:nvPr/>
        </p:nvSpPr>
        <p:spPr>
          <a:xfrm>
            <a:off x="7777282" y="3021330"/>
            <a:ext cx="58020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Stronger manager confidence</a:t>
            </a:r>
            <a:endParaRPr lang="en-US" sz="2200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8606939-CFD9-8E98-3A66-7E4185BD2579}"/>
              </a:ext>
            </a:extLst>
          </p:cNvPr>
          <p:cNvSpPr/>
          <p:nvPr/>
        </p:nvSpPr>
        <p:spPr>
          <a:xfrm>
            <a:off x="793790" y="4084320"/>
            <a:ext cx="6407944" cy="1223248"/>
          </a:xfrm>
          <a:prstGeom prst="roundRect">
            <a:avLst>
              <a:gd name="adj" fmla="val 1196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E8E473B0-E500-E630-652F-53171552A6AE}"/>
              </a:ext>
            </a:extLst>
          </p:cNvPr>
          <p:cNvSpPr/>
          <p:nvPr/>
        </p:nvSpPr>
        <p:spPr>
          <a:xfrm>
            <a:off x="763310" y="4084320"/>
            <a:ext cx="121920" cy="1223248"/>
          </a:xfrm>
          <a:prstGeom prst="roundRect">
            <a:avLst>
              <a:gd name="adj" fmla="val 7500"/>
            </a:avLst>
          </a:prstGeom>
          <a:solidFill>
            <a:srgbClr val="800080"/>
          </a:solidFill>
          <a:ln/>
        </p:spPr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201A3174-C22D-D46F-8DEF-FB04463B8696}"/>
              </a:ext>
            </a:extLst>
          </p:cNvPr>
          <p:cNvSpPr/>
          <p:nvPr/>
        </p:nvSpPr>
        <p:spPr>
          <a:xfrm>
            <a:off x="1142524" y="4460557"/>
            <a:ext cx="58019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Improved communication &amp; accountability</a:t>
            </a:r>
            <a:endParaRPr lang="en-US" sz="2200" dirty="0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B4863584-59AD-2082-049F-0269C859D734}"/>
              </a:ext>
            </a:extLst>
          </p:cNvPr>
          <p:cNvSpPr/>
          <p:nvPr/>
        </p:nvSpPr>
        <p:spPr>
          <a:xfrm>
            <a:off x="7428548" y="4084320"/>
            <a:ext cx="6408063" cy="1223248"/>
          </a:xfrm>
          <a:prstGeom prst="roundRect">
            <a:avLst>
              <a:gd name="adj" fmla="val 1196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78CFB008-5E29-E106-5BD8-58DAB0B15D42}"/>
              </a:ext>
            </a:extLst>
          </p:cNvPr>
          <p:cNvSpPr/>
          <p:nvPr/>
        </p:nvSpPr>
        <p:spPr>
          <a:xfrm>
            <a:off x="7398067" y="4084320"/>
            <a:ext cx="121920" cy="1223248"/>
          </a:xfrm>
          <a:prstGeom prst="roundRect">
            <a:avLst>
              <a:gd name="adj" fmla="val 7500"/>
            </a:avLst>
          </a:prstGeom>
          <a:solidFill>
            <a:srgbClr val="800080"/>
          </a:solidFill>
          <a:ln/>
        </p:spPr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F5759F7C-F4E1-AF98-FAE6-41F7C04529DB}"/>
              </a:ext>
            </a:extLst>
          </p:cNvPr>
          <p:cNvSpPr/>
          <p:nvPr/>
        </p:nvSpPr>
        <p:spPr>
          <a:xfrm>
            <a:off x="7777282" y="4460557"/>
            <a:ext cx="56589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Higher engagement and readiness</a:t>
            </a:r>
            <a:endParaRPr lang="en-US" sz="2200" dirty="0"/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611A725A-18E6-76F5-3F14-EF570BC123BA}"/>
              </a:ext>
            </a:extLst>
          </p:cNvPr>
          <p:cNvSpPr/>
          <p:nvPr/>
        </p:nvSpPr>
        <p:spPr>
          <a:xfrm>
            <a:off x="793790" y="6916994"/>
            <a:ext cx="40565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2000" b="1" dirty="0">
                <a:solidFill>
                  <a:srgbClr val="1F713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We Polish. You Shine.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952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A0E7C-541D-30C9-6994-C20F2CAC5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06738" y="511753"/>
            <a:ext cx="67669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3863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Our Circle of Clients</a:t>
            </a:r>
            <a:endParaRPr lang="en-US" sz="44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6E64D26-DB12-A746-5D49-79E5742D9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498" y="1528913"/>
            <a:ext cx="3060198" cy="11685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C14CDB-BBDF-C7A4-278C-19493696C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560" y="3015267"/>
            <a:ext cx="4226679" cy="10815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D1CEAA-A554-DBDD-063E-66B6C1559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1962" y="2939896"/>
            <a:ext cx="1290571" cy="12864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39E7AE-5B2D-CEF8-30C0-723FE402D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0530" y="3050904"/>
            <a:ext cx="2511307" cy="13184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B92254E-2D37-C7D3-4928-0ED0DBAB1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975" y="1321082"/>
            <a:ext cx="3214311" cy="13198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10795C-3884-A6D0-6024-9EF2F25DBC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5878" b="23888"/>
          <a:stretch>
            <a:fillRect/>
          </a:stretch>
        </p:blipFill>
        <p:spPr>
          <a:xfrm>
            <a:off x="4424682" y="1220533"/>
            <a:ext cx="3214311" cy="1614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DAEA31-6070-0C95-87DB-90736084B7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4737" y="6199712"/>
            <a:ext cx="2614256" cy="1021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51218-5868-9540-6EF6-B18C5CF26F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8027" y="4766337"/>
            <a:ext cx="4226679" cy="908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61754-2BA1-97D6-7E38-3BD67CDBE3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701" y="6229325"/>
            <a:ext cx="3763299" cy="933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93C3F0-08FD-E398-E54F-4F0985FB62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6738" y="3020153"/>
            <a:ext cx="2487069" cy="1047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B2F8B-409E-9C20-0D1A-3720AF609E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49419" y="4813045"/>
            <a:ext cx="1989674" cy="19896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7A33A6-1143-9F1C-BBB1-9F9EEB2B03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8701" y="4747534"/>
            <a:ext cx="3615981" cy="10847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30DF0-817A-62F9-8F84-6655CA95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3F578F3-8EC5-4DF3-692C-8F894E531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630400" cy="8229600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54C12AC2-E27E-0D75-55AC-14EF7D1AC62E}"/>
              </a:ext>
            </a:extLst>
          </p:cNvPr>
          <p:cNvSpPr/>
          <p:nvPr/>
        </p:nvSpPr>
        <p:spPr>
          <a:xfrm>
            <a:off x="781526" y="614482"/>
            <a:ext cx="8210669" cy="697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450"/>
              </a:lnSpc>
            </a:pPr>
            <a:r>
              <a:rPr lang="en-US" sz="4350" b="1" dirty="0">
                <a:solidFill>
                  <a:srgbClr val="003863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Why Pamela / Differentiator</a:t>
            </a:r>
            <a:endParaRPr lang="en-US" sz="435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202BC29-281D-94B9-1A53-46FF55479CA2}"/>
              </a:ext>
            </a:extLst>
          </p:cNvPr>
          <p:cNvSpPr/>
          <p:nvPr/>
        </p:nvSpPr>
        <p:spPr>
          <a:xfrm>
            <a:off x="781526" y="1758910"/>
            <a:ext cx="418684" cy="418625"/>
          </a:xfrm>
          <a:prstGeom prst="roundRect">
            <a:avLst>
              <a:gd name="adj" fmla="val 1820"/>
            </a:avLst>
          </a:prstGeom>
          <a:solidFill>
            <a:srgbClr val="800080"/>
          </a:solidFill>
          <a:ln w="7620">
            <a:solidFill>
              <a:srgbClr val="991999"/>
            </a:solidFill>
            <a:prstDash val="solid"/>
          </a:ln>
        </p:spPr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A81C2A9-61A7-BE20-5FF5-72B85ABDC855}"/>
              </a:ext>
            </a:extLst>
          </p:cNvPr>
          <p:cNvSpPr/>
          <p:nvPr/>
        </p:nvSpPr>
        <p:spPr>
          <a:xfrm>
            <a:off x="1507212" y="1835587"/>
            <a:ext cx="4283393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5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Executive-level perspective, not “off-the-shelf” training</a:t>
            </a:r>
            <a:endParaRPr lang="en-US" sz="25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9840804D-FA97-9F66-C0FB-ECC9C9A3D0BD}"/>
              </a:ext>
            </a:extLst>
          </p:cNvPr>
          <p:cNvSpPr/>
          <p:nvPr/>
        </p:nvSpPr>
        <p:spPr>
          <a:xfrm>
            <a:off x="781526" y="2707958"/>
            <a:ext cx="418684" cy="418624"/>
          </a:xfrm>
          <a:prstGeom prst="roundRect">
            <a:avLst>
              <a:gd name="adj" fmla="val 1820"/>
            </a:avLst>
          </a:prstGeom>
          <a:solidFill>
            <a:srgbClr val="800080"/>
          </a:solidFill>
          <a:ln w="7620">
            <a:solidFill>
              <a:srgbClr val="991999"/>
            </a:solidFill>
            <a:prstDash val="solid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53DA254-19BD-6BB2-172D-395BB0FD6C56}"/>
              </a:ext>
            </a:extLst>
          </p:cNvPr>
          <p:cNvSpPr/>
          <p:nvPr/>
        </p:nvSpPr>
        <p:spPr>
          <a:xfrm>
            <a:off x="1507212" y="2784634"/>
            <a:ext cx="4793337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5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Bridges strategy ↔ people ↔ execution</a:t>
            </a:r>
            <a:endParaRPr lang="en-US" sz="2500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E6580F84-D76F-D6A5-9892-2078576636F9}"/>
              </a:ext>
            </a:extLst>
          </p:cNvPr>
          <p:cNvSpPr/>
          <p:nvPr/>
        </p:nvSpPr>
        <p:spPr>
          <a:xfrm>
            <a:off x="781526" y="3657005"/>
            <a:ext cx="418684" cy="425529"/>
          </a:xfrm>
          <a:prstGeom prst="roundRect">
            <a:avLst>
              <a:gd name="adj" fmla="val 1820"/>
            </a:avLst>
          </a:prstGeom>
          <a:solidFill>
            <a:srgbClr val="800080"/>
          </a:solidFill>
          <a:ln w="7620">
            <a:solidFill>
              <a:srgbClr val="991999"/>
            </a:solidFill>
            <a:prstDash val="solid"/>
          </a:ln>
        </p:spPr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FF43AAE6-4A0E-7265-CB2C-59DE1CA9CC91}"/>
              </a:ext>
            </a:extLst>
          </p:cNvPr>
          <p:cNvSpPr/>
          <p:nvPr/>
        </p:nvSpPr>
        <p:spPr>
          <a:xfrm>
            <a:off x="1507212" y="3733681"/>
            <a:ext cx="5531406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5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Speaks C-suite and frontline fluently</a:t>
            </a:r>
            <a:endParaRPr lang="en-US" sz="25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F85667F-1C08-F670-0604-E07C28B3DCA6}"/>
              </a:ext>
            </a:extLst>
          </p:cNvPr>
          <p:cNvSpPr/>
          <p:nvPr/>
        </p:nvSpPr>
        <p:spPr>
          <a:xfrm>
            <a:off x="865287" y="4647962"/>
            <a:ext cx="334923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4</a:t>
            </a:r>
            <a:endParaRPr lang="en-US" sz="2600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F2C30B97-4AE7-D016-76DE-349840690E30}"/>
              </a:ext>
            </a:extLst>
          </p:cNvPr>
          <p:cNvSpPr/>
          <p:nvPr/>
        </p:nvSpPr>
        <p:spPr>
          <a:xfrm>
            <a:off x="865287" y="5597009"/>
            <a:ext cx="334923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5</a:t>
            </a:r>
            <a:endParaRPr lang="en-US" sz="2600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4139536F-D14E-BF65-5D1D-213C879172FF}"/>
              </a:ext>
            </a:extLst>
          </p:cNvPr>
          <p:cNvSpPr/>
          <p:nvPr/>
        </p:nvSpPr>
        <p:spPr>
          <a:xfrm>
            <a:off x="865287" y="6546056"/>
            <a:ext cx="334923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6</a:t>
            </a:r>
            <a:endParaRPr lang="en-US" sz="2600" dirty="0"/>
          </a:p>
        </p:txBody>
      </p:sp>
      <p:sp>
        <p:nvSpPr>
          <p:cNvPr id="23" name="Text 0">
            <a:extLst>
              <a:ext uri="{FF2B5EF4-FFF2-40B4-BE49-F238E27FC236}">
                <a16:creationId xmlns:a16="http://schemas.microsoft.com/office/drawing/2014/main" id="{D80EB9C1-AB42-320B-31C4-356C20FFD422}"/>
              </a:ext>
            </a:extLst>
          </p:cNvPr>
          <p:cNvSpPr/>
          <p:nvPr/>
        </p:nvSpPr>
        <p:spPr>
          <a:xfrm>
            <a:off x="793790" y="6916994"/>
            <a:ext cx="40565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2000" b="1" dirty="0">
                <a:solidFill>
                  <a:srgbClr val="1F713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We Polish. You Shine.</a:t>
            </a:r>
            <a:endParaRPr lang="en-US" sz="2000" dirty="0"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C245ED5F-C3A0-481A-FAF5-86F6AAFF5619}"/>
              </a:ext>
            </a:extLst>
          </p:cNvPr>
          <p:cNvSpPr/>
          <p:nvPr/>
        </p:nvSpPr>
        <p:spPr>
          <a:xfrm>
            <a:off x="781526" y="4606052"/>
            <a:ext cx="418684" cy="425529"/>
          </a:xfrm>
          <a:prstGeom prst="roundRect">
            <a:avLst>
              <a:gd name="adj" fmla="val 1820"/>
            </a:avLst>
          </a:prstGeom>
          <a:solidFill>
            <a:srgbClr val="800080"/>
          </a:solidFill>
          <a:ln w="7620">
            <a:solidFill>
              <a:srgbClr val="991999"/>
            </a:solidFill>
            <a:prstDash val="solid"/>
          </a:ln>
        </p:spPr>
      </p:sp>
      <p:sp>
        <p:nvSpPr>
          <p:cNvPr id="7" name="Text 9">
            <a:extLst>
              <a:ext uri="{FF2B5EF4-FFF2-40B4-BE49-F238E27FC236}">
                <a16:creationId xmlns:a16="http://schemas.microsoft.com/office/drawing/2014/main" id="{50D98215-EF4F-A3B7-6DF4-9B438D158C2C}"/>
              </a:ext>
            </a:extLst>
          </p:cNvPr>
          <p:cNvSpPr/>
          <p:nvPr/>
        </p:nvSpPr>
        <p:spPr>
          <a:xfrm>
            <a:off x="1507212" y="4682728"/>
            <a:ext cx="5531406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500" b="1" dirty="0">
                <a:solidFill>
                  <a:srgbClr val="27252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Known for trust, polish, and results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1458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BCAD5-7002-3E54-1AF7-FA5C7362E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3A2ECCB-70B2-7DF6-B65D-9CB5F2BC5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630400" cy="8229600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E317913E-43B3-783C-9522-EC494A100E8D}"/>
              </a:ext>
            </a:extLst>
          </p:cNvPr>
          <p:cNvSpPr/>
          <p:nvPr/>
        </p:nvSpPr>
        <p:spPr>
          <a:xfrm>
            <a:off x="781526" y="614482"/>
            <a:ext cx="8210669" cy="697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450"/>
              </a:lnSpc>
            </a:pPr>
            <a:r>
              <a:rPr lang="en-US" sz="4350" b="1" dirty="0">
                <a:solidFill>
                  <a:srgbClr val="003863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Engagement Model</a:t>
            </a:r>
            <a:endParaRPr lang="en-US" sz="435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926E14A0-FA28-4CF7-2AC6-63D4F81F93EC}"/>
              </a:ext>
            </a:extLst>
          </p:cNvPr>
          <p:cNvSpPr/>
          <p:nvPr/>
        </p:nvSpPr>
        <p:spPr>
          <a:xfrm>
            <a:off x="865287" y="4647962"/>
            <a:ext cx="334923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4</a:t>
            </a:r>
            <a:endParaRPr lang="en-US" sz="2600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FB51D454-5DF0-7538-5CE6-345505F100E7}"/>
              </a:ext>
            </a:extLst>
          </p:cNvPr>
          <p:cNvSpPr/>
          <p:nvPr/>
        </p:nvSpPr>
        <p:spPr>
          <a:xfrm>
            <a:off x="865287" y="5597009"/>
            <a:ext cx="334923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5</a:t>
            </a:r>
            <a:endParaRPr lang="en-US" sz="2600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DD01FF28-EEF4-F36D-4239-6A6A70259D29}"/>
              </a:ext>
            </a:extLst>
          </p:cNvPr>
          <p:cNvSpPr/>
          <p:nvPr/>
        </p:nvSpPr>
        <p:spPr>
          <a:xfrm>
            <a:off x="865287" y="6546056"/>
            <a:ext cx="334923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6</a:t>
            </a:r>
            <a:endParaRPr lang="en-US" sz="2600" dirty="0"/>
          </a:p>
        </p:txBody>
      </p:sp>
      <p:sp>
        <p:nvSpPr>
          <p:cNvPr id="23" name="Text 0">
            <a:extLst>
              <a:ext uri="{FF2B5EF4-FFF2-40B4-BE49-F238E27FC236}">
                <a16:creationId xmlns:a16="http://schemas.microsoft.com/office/drawing/2014/main" id="{8AF3C947-1B7D-60E4-1578-0095E8B01F99}"/>
              </a:ext>
            </a:extLst>
          </p:cNvPr>
          <p:cNvSpPr/>
          <p:nvPr/>
        </p:nvSpPr>
        <p:spPr>
          <a:xfrm>
            <a:off x="793790" y="6916994"/>
            <a:ext cx="40565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2000" b="1" dirty="0">
                <a:solidFill>
                  <a:srgbClr val="1F7135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We Polish. You Shine.</a:t>
            </a: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C6BF0F-5EF4-6B13-C201-83788221EB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413" b="31989"/>
          <a:stretch>
            <a:fillRect/>
          </a:stretch>
        </p:blipFill>
        <p:spPr>
          <a:xfrm>
            <a:off x="-241778" y="1643390"/>
            <a:ext cx="14973776" cy="44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51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325</Words>
  <Application>Microsoft Office PowerPoint</Application>
  <PresentationFormat>Custom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Open Sans</vt:lpstr>
      <vt:lpstr>Playfair Display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Analisa Orquin</dc:creator>
  <cp:lastModifiedBy>Analisa Orquin</cp:lastModifiedBy>
  <cp:revision>10</cp:revision>
  <dcterms:created xsi:type="dcterms:W3CDTF">2025-12-29T05:50:56Z</dcterms:created>
  <dcterms:modified xsi:type="dcterms:W3CDTF">2026-01-19T15:17:16Z</dcterms:modified>
</cp:coreProperties>
</file>