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78" r:id="rId6"/>
    <p:sldId id="262" r:id="rId7"/>
    <p:sldId id="263" r:id="rId8"/>
    <p:sldId id="264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9" r:id="rId17"/>
    <p:sldId id="276" r:id="rId18"/>
  </p:sldIdLst>
  <p:sldSz cx="18288000" cy="10287000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Bold" panose="00000800000000000000" charset="0"/>
      <p:regular r:id="rId23"/>
      <p:bold r:id="rId24"/>
    </p:embeddedFont>
    <p:embeddedFont>
      <p:font typeface="Montserrat Light" panose="00000400000000000000" pitchFamily="2" charset="0"/>
      <p:regular r:id="rId25"/>
      <p:italic r:id="rId26"/>
    </p:embeddedFont>
    <p:embeddedFont>
      <p:font typeface="Playwrite US Trad" panose="020B0604020202020204" charset="0"/>
      <p:regular r:id="rId27"/>
    </p:embeddedFont>
    <p:embeddedFont>
      <p:font typeface="Poppins" panose="00000500000000000000" pitchFamily="2" charset="0"/>
      <p:regular r:id="rId28"/>
      <p:bold r:id="rId29"/>
      <p:italic r:id="rId30"/>
    </p:embeddedFont>
    <p:embeddedFont>
      <p:font typeface="Poppins Bold" panose="00000800000000000000" charset="0"/>
      <p:regular r:id="rId31"/>
    </p:embeddedFont>
    <p:embeddedFont>
      <p:font typeface="Poppins Light" panose="00000400000000000000" pitchFamily="2" charset="0"/>
      <p:regular r:id="rId32"/>
      <p:italic r:id="rId33"/>
    </p:embeddedFont>
    <p:embeddedFont>
      <p:font typeface="Poppins Medium" panose="00000600000000000000" pitchFamily="2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2" cy="11279128"/>
          </a:xfrm>
        </p:grpSpPr>
        <p:sp>
          <p:nvSpPr>
            <p:cNvPr id="3" name="Freeform 3" descr="A golf course with a lake and trees  AI-generated content may be incorrect."/>
            <p:cNvSpPr/>
            <p:nvPr/>
          </p:nvSpPr>
          <p:spPr>
            <a:xfrm>
              <a:off x="0" y="0"/>
              <a:ext cx="24384000" cy="11279124"/>
            </a:xfrm>
            <a:custGeom>
              <a:avLst/>
              <a:gdLst/>
              <a:ahLst/>
              <a:cxnLst/>
              <a:rect l="l" t="t" r="r" b="b"/>
              <a:pathLst>
                <a:path w="24384000" h="11279124">
                  <a:moveTo>
                    <a:pt x="0" y="0"/>
                  </a:moveTo>
                  <a:lnTo>
                    <a:pt x="24384000" y="0"/>
                  </a:lnTo>
                  <a:lnTo>
                    <a:pt x="24384000" y="11279124"/>
                  </a:lnTo>
                  <a:lnTo>
                    <a:pt x="0" y="11279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5000"/>
              </a:blip>
              <a:stretch>
                <a:fillRect t="-18752" b="-1875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82347" y="2923164"/>
            <a:ext cx="1558776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7500" b="1" spc="-200" dirty="0">
                <a:solidFill>
                  <a:srgbClr val="1A5676"/>
                </a:solidFill>
                <a:latin typeface="Poppins Bold"/>
                <a:cs typeface="Poppins Bold"/>
                <a:sym typeface="Poppins Bold"/>
              </a:rPr>
              <a:t>Sample Leadership &amp; Personal Brand Workshop (Excerpt)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2347" y="5982952"/>
            <a:ext cx="15587763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dirty="0">
                <a:latin typeface="Poppins Medium"/>
                <a:ea typeface="Poppins Medium"/>
                <a:cs typeface="Poppins Medium"/>
                <a:sym typeface="Poppins Medium"/>
              </a:rPr>
              <a:t>Presented to the Company Name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2347" y="6926839"/>
            <a:ext cx="619542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dirty="0">
                <a:latin typeface="Poppins"/>
                <a:ea typeface="Poppins"/>
                <a:cs typeface="Poppins"/>
                <a:sym typeface="Poppins"/>
              </a:rPr>
              <a:t>Presented by:</a:t>
            </a:r>
          </a:p>
          <a:p>
            <a:pPr algn="l">
              <a:lnSpc>
                <a:spcPts val="3240"/>
              </a:lnSpc>
            </a:pPr>
            <a:r>
              <a:rPr lang="en-US" sz="2700" dirty="0">
                <a:latin typeface="Poppins"/>
                <a:ea typeface="Poppins"/>
                <a:cs typeface="Poppins"/>
                <a:sym typeface="Poppins"/>
              </a:rPr>
              <a:t>Pamela Y. Toussaint</a:t>
            </a:r>
          </a:p>
          <a:p>
            <a:pPr algn="l">
              <a:lnSpc>
                <a:spcPts val="3240"/>
              </a:lnSpc>
            </a:pPr>
            <a:r>
              <a:rPr lang="en-US" sz="2700" dirty="0">
                <a:latin typeface="Poppins"/>
                <a:ea typeface="Poppins"/>
                <a:cs typeface="Poppins"/>
                <a:sym typeface="Poppins"/>
              </a:rPr>
              <a:t>www.ultimateimagecoach.com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62000" y="1028700"/>
            <a:ext cx="2746653" cy="1143000"/>
            <a:chOff x="0" y="0"/>
            <a:chExt cx="4597400" cy="1981200"/>
          </a:xfrm>
        </p:grpSpPr>
        <p:sp>
          <p:nvSpPr>
            <p:cNvPr id="10" name="Freeform 10" descr="A logo with text on it  AI-generated content may be incorrect."/>
            <p:cNvSpPr/>
            <p:nvPr/>
          </p:nvSpPr>
          <p:spPr>
            <a:xfrm>
              <a:off x="0" y="0"/>
              <a:ext cx="4597400" cy="1981200"/>
            </a:xfrm>
            <a:custGeom>
              <a:avLst/>
              <a:gdLst/>
              <a:ahLst/>
              <a:cxnLst/>
              <a:rect l="l" t="t" r="r" b="b"/>
              <a:pathLst>
                <a:path w="4597400" h="1981200">
                  <a:moveTo>
                    <a:pt x="0" y="0"/>
                  </a:moveTo>
                  <a:lnTo>
                    <a:pt x="4597400" y="0"/>
                  </a:lnTo>
                  <a:lnTo>
                    <a:pt x="4597400" y="1981200"/>
                  </a:lnTo>
                  <a:lnTo>
                    <a:pt x="0" y="198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25" b="-42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86385" y="626226"/>
            <a:ext cx="8917806" cy="2384588"/>
            <a:chOff x="0" y="0"/>
            <a:chExt cx="11890408" cy="3179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90408" cy="3179450"/>
            </a:xfrm>
            <a:custGeom>
              <a:avLst/>
              <a:gdLst/>
              <a:ahLst/>
              <a:cxnLst/>
              <a:rect l="l" t="t" r="r" b="b"/>
              <a:pathLst>
                <a:path w="11890408" h="3179450">
                  <a:moveTo>
                    <a:pt x="0" y="0"/>
                  </a:moveTo>
                  <a:lnTo>
                    <a:pt x="11890408" y="0"/>
                  </a:lnTo>
                  <a:lnTo>
                    <a:pt x="11890408" y="3179450"/>
                  </a:lnTo>
                  <a:lnTo>
                    <a:pt x="0" y="3179450"/>
                  </a:lnTo>
                  <a:close/>
                </a:path>
              </a:pathLst>
            </a:custGeom>
            <a:solidFill>
              <a:srgbClr val="4500BB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1890408" cy="3236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5940" b="1" dirty="0">
                  <a:solidFill>
                    <a:srgbClr val="1A567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Brand Snapshots: </a:t>
              </a:r>
            </a:p>
            <a:p>
              <a:pPr algn="l">
                <a:lnSpc>
                  <a:spcPts val="7128"/>
                </a:lnSpc>
              </a:pPr>
              <a:r>
                <a:rPr lang="en-US" sz="5940" b="1" dirty="0">
                  <a:solidFill>
                    <a:srgbClr val="1A567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You at Your Best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8283890" y="3482300"/>
            <a:ext cx="1168594" cy="1149604"/>
          </a:xfrm>
          <a:custGeom>
            <a:avLst/>
            <a:gdLst/>
            <a:ahLst/>
            <a:cxnLst/>
            <a:rect l="l" t="t" r="r" b="b"/>
            <a:pathLst>
              <a:path w="1168594" h="1149604">
                <a:moveTo>
                  <a:pt x="0" y="0"/>
                </a:moveTo>
                <a:lnTo>
                  <a:pt x="1168594" y="0"/>
                </a:lnTo>
                <a:lnTo>
                  <a:pt x="1168594" y="1149604"/>
                </a:lnTo>
                <a:lnTo>
                  <a:pt x="0" y="1149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8283890" y="5970171"/>
            <a:ext cx="1180779" cy="1115836"/>
          </a:xfrm>
          <a:custGeom>
            <a:avLst/>
            <a:gdLst/>
            <a:ahLst/>
            <a:cxnLst/>
            <a:rect l="l" t="t" r="r" b="b"/>
            <a:pathLst>
              <a:path w="1180779" h="1115836">
                <a:moveTo>
                  <a:pt x="0" y="0"/>
                </a:moveTo>
                <a:lnTo>
                  <a:pt x="1180780" y="0"/>
                </a:lnTo>
                <a:lnTo>
                  <a:pt x="1180780" y="1115836"/>
                </a:lnTo>
                <a:lnTo>
                  <a:pt x="0" y="111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9753600" y="3074571"/>
            <a:ext cx="7750591" cy="2171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3500" dirty="0">
                <a:solidFill>
                  <a:srgbClr val="000000"/>
                </a:solidFill>
                <a:latin typeface="Poppins" panose="00000500000000000000" pitchFamily="2" charset="0"/>
                <a:ea typeface="Calibri (MS)"/>
                <a:cs typeface="Poppins" panose="00000500000000000000" pitchFamily="2" charset="0"/>
                <a:sym typeface="Calibri (MS)"/>
              </a:rPr>
              <a:t>Turn to a neighbor and describe a moment when you felt confident, successful, and seen.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0241D-B3B6-D714-4A40-692E9D38B072}"/>
              </a:ext>
            </a:extLst>
          </p:cNvPr>
          <p:cNvSpPr txBox="1"/>
          <p:nvPr/>
        </p:nvSpPr>
        <p:spPr>
          <a:xfrm>
            <a:off x="9753599" y="7810500"/>
            <a:ext cx="8289036" cy="142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3500" b="1" dirty="0">
                <a:solidFill>
                  <a:srgbClr val="000000"/>
                </a:solidFill>
                <a:latin typeface="Poppins" panose="00000500000000000000" pitchFamily="2" charset="0"/>
                <a:ea typeface="Calibri (MS) Bold"/>
                <a:cs typeface="Poppins" panose="00000500000000000000" pitchFamily="2" charset="0"/>
                <a:sym typeface="Calibri (MS) Bold"/>
              </a:rPr>
              <a:t>Those moments help define your personal brand.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A85B51BA-3508-230A-CD4F-17B1262694CC}"/>
              </a:ext>
            </a:extLst>
          </p:cNvPr>
          <p:cNvSpPr txBox="1"/>
          <p:nvPr/>
        </p:nvSpPr>
        <p:spPr>
          <a:xfrm>
            <a:off x="9753599" y="5814432"/>
            <a:ext cx="7750591" cy="1427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3500" dirty="0">
                <a:solidFill>
                  <a:srgbClr val="000000"/>
                </a:solidFill>
                <a:latin typeface="Poppins" panose="00000500000000000000" pitchFamily="2" charset="0"/>
                <a:ea typeface="Calibri (MS)"/>
                <a:cs typeface="Poppins" panose="00000500000000000000" pitchFamily="2" charset="0"/>
                <a:sym typeface="Calibri (MS)"/>
              </a:rPr>
              <a:t>What did you say or do that made an impact?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7B06D7-DA64-7610-42F0-745A4630B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2"/>
          <a:stretch>
            <a:fillRect/>
          </a:stretch>
        </p:blipFill>
        <p:spPr>
          <a:xfrm>
            <a:off x="0" y="0"/>
            <a:ext cx="775059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A white clouds in blue sky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0533" y="395832"/>
            <a:ext cx="8831003" cy="9722453"/>
            <a:chOff x="0" y="0"/>
            <a:chExt cx="2325861" cy="25606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25861" cy="2560646"/>
            </a:xfrm>
            <a:custGeom>
              <a:avLst/>
              <a:gdLst/>
              <a:ahLst/>
              <a:cxnLst/>
              <a:rect l="l" t="t" r="r" b="b"/>
              <a:pathLst>
                <a:path w="2325861" h="2560646">
                  <a:moveTo>
                    <a:pt x="44710" y="0"/>
                  </a:moveTo>
                  <a:lnTo>
                    <a:pt x="2281150" y="0"/>
                  </a:lnTo>
                  <a:cubicBezTo>
                    <a:pt x="2293008" y="0"/>
                    <a:pt x="2304381" y="4711"/>
                    <a:pt x="2312766" y="13095"/>
                  </a:cubicBezTo>
                  <a:cubicBezTo>
                    <a:pt x="2321150" y="21480"/>
                    <a:pt x="2325861" y="32852"/>
                    <a:pt x="2325861" y="44710"/>
                  </a:cubicBezTo>
                  <a:lnTo>
                    <a:pt x="2325861" y="2515936"/>
                  </a:lnTo>
                  <a:cubicBezTo>
                    <a:pt x="2325861" y="2527794"/>
                    <a:pt x="2321150" y="2539166"/>
                    <a:pt x="2312766" y="2547551"/>
                  </a:cubicBezTo>
                  <a:cubicBezTo>
                    <a:pt x="2304381" y="2555936"/>
                    <a:pt x="2293008" y="2560646"/>
                    <a:pt x="2281150" y="2560646"/>
                  </a:cubicBezTo>
                  <a:lnTo>
                    <a:pt x="44710" y="2560646"/>
                  </a:lnTo>
                  <a:cubicBezTo>
                    <a:pt x="20018" y="2560646"/>
                    <a:pt x="0" y="2540629"/>
                    <a:pt x="0" y="2515936"/>
                  </a:cubicBezTo>
                  <a:lnTo>
                    <a:pt x="0" y="44710"/>
                  </a:lnTo>
                  <a:cubicBezTo>
                    <a:pt x="0" y="20018"/>
                    <a:pt x="20018" y="0"/>
                    <a:pt x="44710" y="0"/>
                  </a:cubicBezTo>
                  <a:close/>
                </a:path>
              </a:pathLst>
            </a:custGeom>
            <a:solidFill>
              <a:srgbClr val="D0D8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325861" cy="26177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86"/>
                </a:lnSpc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8005524" y="661682"/>
            <a:ext cx="822256" cy="1190108"/>
          </a:xfrm>
          <a:custGeom>
            <a:avLst/>
            <a:gdLst/>
            <a:ahLst/>
            <a:cxnLst/>
            <a:rect l="l" t="t" r="r" b="b"/>
            <a:pathLst>
              <a:path w="822256" h="1190108">
                <a:moveTo>
                  <a:pt x="0" y="0"/>
                </a:moveTo>
                <a:lnTo>
                  <a:pt x="822256" y="0"/>
                </a:lnTo>
                <a:lnTo>
                  <a:pt x="822256" y="1190108"/>
                </a:lnTo>
                <a:lnTo>
                  <a:pt x="0" y="1190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876925" y="4545009"/>
            <a:ext cx="8093196" cy="1970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Three volunteers: </a:t>
            </a:r>
          </a:p>
          <a:p>
            <a:pPr algn="l">
              <a:lnSpc>
                <a:spcPts val="5160"/>
              </a:lnSpc>
            </a:pPr>
            <a:r>
              <a:rPr lang="en-US" sz="43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Walk to the front of the room as if you're about to: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6925" y="7048500"/>
            <a:ext cx="8459202" cy="182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3904" lvl="1" indent="-361952" algn="l">
              <a:lnSpc>
                <a:spcPts val="48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Greet a colleague/client</a:t>
            </a:r>
          </a:p>
          <a:p>
            <a:pPr marL="723904" lvl="1" indent="-361952" algn="l">
              <a:lnSpc>
                <a:spcPts val="48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Interview for a promotion</a:t>
            </a:r>
          </a:p>
          <a:p>
            <a:pPr marL="723904" lvl="1" indent="-361952" algn="l">
              <a:lnSpc>
                <a:spcPts val="4800"/>
              </a:lnSpc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Open an event as the host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6925" y="1113861"/>
            <a:ext cx="7769279" cy="300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940" b="1" dirty="0">
                <a:solidFill>
                  <a:srgbClr val="1A5676"/>
                </a:solidFill>
                <a:latin typeface="Poppins Bold"/>
                <a:cs typeface="Poppins Bold"/>
                <a:sym typeface="Poppins"/>
              </a:rPr>
              <a:t>WALK THE BRAND:</a:t>
            </a:r>
          </a:p>
          <a:p>
            <a:pPr>
              <a:lnSpc>
                <a:spcPts val="8539"/>
              </a:lnSpc>
            </a:pPr>
            <a:r>
              <a:rPr lang="en-US" sz="5940" b="1" dirty="0">
                <a:solidFill>
                  <a:srgbClr val="1A5676"/>
                </a:solidFill>
                <a:latin typeface="Poppins Bold"/>
                <a:cs typeface="Poppins Bold"/>
                <a:sym typeface="Poppins"/>
              </a:rPr>
              <a:t>POISE, POSTURE &amp; PRESENCE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 descr="A white clouds in blue sky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" name="TextBox 5"/>
          <p:cNvSpPr txBox="1"/>
          <p:nvPr/>
        </p:nvSpPr>
        <p:spPr>
          <a:xfrm rot="-1873092">
            <a:off x="821791" y="1585544"/>
            <a:ext cx="9423538" cy="3069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2"/>
              </a:lnSpc>
            </a:pPr>
            <a:r>
              <a:rPr lang="en-US" sz="17915" dirty="0">
                <a:solidFill>
                  <a:srgbClr val="D9CBEE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Energy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77200" y="952500"/>
            <a:ext cx="9220200" cy="6758466"/>
            <a:chOff x="0" y="0"/>
            <a:chExt cx="10972800" cy="901128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0972800" cy="2286000"/>
              <a:chOff x="0" y="0"/>
              <a:chExt cx="10972800" cy="2286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097280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10972800" h="2286000">
                    <a:moveTo>
                      <a:pt x="0" y="0"/>
                    </a:moveTo>
                    <a:lnTo>
                      <a:pt x="10972800" y="0"/>
                    </a:lnTo>
                    <a:lnTo>
                      <a:pt x="10972800" y="2286000"/>
                    </a:lnTo>
                    <a:lnTo>
                      <a:pt x="0" y="228600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0972800" cy="235267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>
                  <a:lnSpc>
                    <a:spcPts val="7200"/>
                  </a:lnSpc>
                </a:pPr>
                <a:r>
                  <a:rPr lang="en-US" sz="5940" b="1" dirty="0">
                    <a:solidFill>
                      <a:srgbClr val="1A5676"/>
                    </a:solidFill>
                    <a:latin typeface="Poppins Bold"/>
                    <a:cs typeface="Poppins Bold"/>
                    <a:sym typeface="Poppins Bold"/>
                  </a:rPr>
                  <a:t>Key Takeaways</a:t>
                </a: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1920" y="2673988"/>
              <a:ext cx="10728960" cy="6337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56"/>
                </a:lnSpc>
              </a:pPr>
              <a:r>
                <a:rPr lang="en-US" sz="388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✅ Your brand speaks before you do—own it with purpose.</a:t>
              </a:r>
            </a:p>
            <a:p>
              <a:pPr algn="l">
                <a:lnSpc>
                  <a:spcPts val="4656"/>
                </a:lnSpc>
              </a:pPr>
              <a:endParaRPr lang="en-US" sz="388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4656"/>
                </a:lnSpc>
              </a:pPr>
              <a:r>
                <a:rPr lang="en-US" sz="388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✅ Strategic presence builds trust and visibility.</a:t>
              </a:r>
            </a:p>
            <a:p>
              <a:pPr algn="l">
                <a:lnSpc>
                  <a:spcPts val="4656"/>
                </a:lnSpc>
              </a:pPr>
              <a:endParaRPr lang="en-US" sz="388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algn="l">
                <a:lnSpc>
                  <a:spcPts val="4656"/>
                </a:lnSpc>
              </a:pPr>
              <a:r>
                <a:rPr lang="en-US" sz="388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✅ Consistency, authenticity, and</a:t>
              </a:r>
              <a:r>
                <a:rPr lang="en-US" sz="3880" dirty="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values alignment = growth.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E2BEB7-B5AB-9BB5-3D96-1C02E7624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7103"/>
          <a:stretch>
            <a:fillRect/>
          </a:stretch>
        </p:blipFill>
        <p:spPr>
          <a:xfrm>
            <a:off x="-27040" y="-1"/>
            <a:ext cx="6885040" cy="102870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10800" y="666750"/>
            <a:ext cx="7416142" cy="8953500"/>
            <a:chOff x="0" y="0"/>
            <a:chExt cx="1058778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9548" b="9548"/>
            <a:stretch>
              <a:fillRect/>
            </a:stretch>
          </p:blipFill>
          <p:spPr>
            <a:xfrm>
              <a:off x="0" y="0"/>
              <a:ext cx="10587789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661058" y="1181100"/>
            <a:ext cx="794084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5940" b="1" dirty="0">
                <a:solidFill>
                  <a:srgbClr val="1A5676"/>
                </a:solidFill>
                <a:latin typeface="Poppins Bold"/>
                <a:cs typeface="Poppins Bold"/>
                <a:sym typeface="The Seasons Bold"/>
              </a:rPr>
              <a:t>BOOK GIVEAWAY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510B21-42E7-CE99-AC9C-B5CE14DEBB71}"/>
              </a:ext>
            </a:extLst>
          </p:cNvPr>
          <p:cNvSpPr txBox="1"/>
          <p:nvPr/>
        </p:nvSpPr>
        <p:spPr>
          <a:xfrm>
            <a:off x="618608" y="2705100"/>
            <a:ext cx="87877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1" dirty="0">
                <a:latin typeface="Poppins" panose="00000500000000000000" pitchFamily="2" charset="0"/>
                <a:cs typeface="Poppins" panose="00000500000000000000" pitchFamily="2" charset="0"/>
              </a:rPr>
              <a:t>The Audacious Woman</a:t>
            </a: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 is a powerful call to action for every woman who’s tired of playing small and wants to </a:t>
            </a:r>
            <a:r>
              <a:rPr lang="en-US" sz="3000" b="1" dirty="0">
                <a:latin typeface="Poppins" panose="00000500000000000000" pitchFamily="2" charset="0"/>
                <a:cs typeface="Poppins" panose="00000500000000000000" pitchFamily="2" charset="0"/>
              </a:rPr>
              <a:t>blaze her own path to prosperity with courage and conviction</a:t>
            </a: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. This transformational guide invites you to embrace audacity — not as arrogance, but as </a:t>
            </a:r>
            <a:r>
              <a:rPr lang="en-US" sz="3000" b="1" dirty="0">
                <a:latin typeface="Poppins" panose="00000500000000000000" pitchFamily="2" charset="0"/>
                <a:cs typeface="Poppins" panose="00000500000000000000" pitchFamily="2" charset="0"/>
              </a:rPr>
              <a:t>the fuel that turns risk into opportunity, fear into confidence, and vision into reality</a:t>
            </a:r>
            <a:r>
              <a:rPr lang="en-US" sz="30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PH" sz="3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74939-B60D-F4F1-61AE-EC1E0753C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9673D2-EE30-4ADE-A6FB-B138CB7D8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1"/>
            <a:ext cx="8223171" cy="1028700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5246D312-F609-4058-900A-5B83EF4EDB3D}"/>
              </a:ext>
            </a:extLst>
          </p:cNvPr>
          <p:cNvSpPr txBox="1"/>
          <p:nvPr/>
        </p:nvSpPr>
        <p:spPr>
          <a:xfrm>
            <a:off x="8900653" y="2880379"/>
            <a:ext cx="8701548" cy="5155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1" dirty="0">
                <a:solidFill>
                  <a:srgbClr val="000000"/>
                </a:solidFill>
                <a:latin typeface="Poppins" panose="00000500000000000000" pitchFamily="2" charset="0"/>
                <a:ea typeface="Montserrat Bold"/>
                <a:cs typeface="Poppins" panose="00000500000000000000" pitchFamily="2" charset="0"/>
                <a:sym typeface="Montserrat Bold"/>
              </a:rPr>
              <a:t>Pamela Toussaint, MBA</a:t>
            </a:r>
          </a:p>
          <a:p>
            <a:pPr algn="l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Poppins" panose="00000500000000000000" pitchFamily="2" charset="0"/>
                <a:ea typeface="Montserrat Light"/>
                <a:cs typeface="Poppins" panose="00000500000000000000" pitchFamily="2" charset="0"/>
                <a:sym typeface="Montserrat Light"/>
              </a:rPr>
              <a:t>President | Ultimate Image Coach &amp; Academy</a:t>
            </a:r>
          </a:p>
          <a:p>
            <a:pPr algn="l">
              <a:lnSpc>
                <a:spcPts val="4320"/>
              </a:lnSpc>
            </a:pPr>
            <a:endParaRPr lang="en-US" sz="3000" dirty="0">
              <a:solidFill>
                <a:srgbClr val="000000"/>
              </a:solidFill>
              <a:latin typeface="Poppins" panose="00000500000000000000" pitchFamily="2" charset="0"/>
              <a:ea typeface="Calibri (MS)"/>
              <a:cs typeface="Poppins" panose="00000500000000000000" pitchFamily="2" charset="0"/>
              <a:sym typeface="Calibri (MS)"/>
            </a:endParaRPr>
          </a:p>
          <a:p>
            <a:pPr algn="l">
              <a:lnSpc>
                <a:spcPts val="4320"/>
              </a:lnSpc>
            </a:pPr>
            <a:r>
              <a:rPr lang="en-US" sz="3400" dirty="0">
                <a:solidFill>
                  <a:srgbClr val="000000"/>
                </a:solidFill>
                <a:latin typeface="Poppins" panose="00000500000000000000" pitchFamily="2" charset="0"/>
                <a:ea typeface="Calibri (MS)"/>
                <a:cs typeface="Poppins" panose="00000500000000000000" pitchFamily="2" charset="0"/>
                <a:sym typeface="Calibri (MS)"/>
              </a:rPr>
              <a:t>📧 pamela@ultimateimagecoach.com </a:t>
            </a:r>
          </a:p>
          <a:p>
            <a:pPr algn="l">
              <a:lnSpc>
                <a:spcPts val="4320"/>
              </a:lnSpc>
            </a:pPr>
            <a:r>
              <a:rPr lang="en-US" sz="3400" dirty="0">
                <a:solidFill>
                  <a:srgbClr val="000000"/>
                </a:solidFill>
                <a:latin typeface="Poppins" panose="00000500000000000000" pitchFamily="2" charset="0"/>
                <a:ea typeface="Calibri (MS)"/>
                <a:cs typeface="Poppins" panose="00000500000000000000" pitchFamily="2" charset="0"/>
                <a:sym typeface="Calibri (MS)"/>
              </a:rPr>
              <a:t>🌐 www.ultimateimagecoach.com</a:t>
            </a:r>
          </a:p>
          <a:p>
            <a:pPr algn="l">
              <a:lnSpc>
                <a:spcPts val="4320"/>
              </a:lnSpc>
            </a:pPr>
            <a:endParaRPr lang="en-US" sz="3600" dirty="0">
              <a:solidFill>
                <a:srgbClr val="000000"/>
              </a:solidFill>
              <a:latin typeface="Poppins" panose="00000500000000000000" pitchFamily="2" charset="0"/>
              <a:ea typeface="Calibri (MS)"/>
              <a:cs typeface="Poppins" panose="00000500000000000000" pitchFamily="2" charset="0"/>
              <a:sym typeface="Calibri (MS)"/>
            </a:endParaRPr>
          </a:p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Poppins" panose="00000500000000000000" pitchFamily="2" charset="0"/>
                <a:ea typeface="Montserrat Bold"/>
                <a:cs typeface="Poppins" panose="00000500000000000000" pitchFamily="2" charset="0"/>
                <a:sym typeface="Montserrat Bold"/>
              </a:rPr>
              <a:t>Explore 100+ self-paced leadership &amp; soft skills courses.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17D26A1D-68C7-1A22-B1B6-4C3EB2A57FCB}"/>
              </a:ext>
            </a:extLst>
          </p:cNvPr>
          <p:cNvGrpSpPr/>
          <p:nvPr/>
        </p:nvGrpSpPr>
        <p:grpSpPr>
          <a:xfrm>
            <a:off x="14554200" y="8206998"/>
            <a:ext cx="2757947" cy="1127502"/>
            <a:chOff x="0" y="0"/>
            <a:chExt cx="6087764" cy="2623456"/>
          </a:xfrm>
        </p:grpSpPr>
        <p:sp>
          <p:nvSpPr>
            <p:cNvPr id="11" name="Freeform 7" descr="A logo with text on it  AI-generated content may be incorrect.">
              <a:extLst>
                <a:ext uri="{FF2B5EF4-FFF2-40B4-BE49-F238E27FC236}">
                  <a16:creationId xmlns:a16="http://schemas.microsoft.com/office/drawing/2014/main" id="{EAA77060-E8DF-15DD-06BB-C9E3AD98E670}"/>
                </a:ext>
              </a:extLst>
            </p:cNvPr>
            <p:cNvSpPr/>
            <p:nvPr/>
          </p:nvSpPr>
          <p:spPr>
            <a:xfrm>
              <a:off x="0" y="0"/>
              <a:ext cx="6087745" cy="2623439"/>
            </a:xfrm>
            <a:custGeom>
              <a:avLst/>
              <a:gdLst/>
              <a:ahLst/>
              <a:cxnLst/>
              <a:rect l="l" t="t" r="r" b="b"/>
              <a:pathLst>
                <a:path w="6087745" h="2623439">
                  <a:moveTo>
                    <a:pt x="0" y="0"/>
                  </a:moveTo>
                  <a:lnTo>
                    <a:pt x="6087745" y="0"/>
                  </a:lnTo>
                  <a:lnTo>
                    <a:pt x="6087745" y="2623439"/>
                  </a:lnTo>
                  <a:lnTo>
                    <a:pt x="0" y="2623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25" b="-42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D913816E-7BF5-B4B1-9BAE-73ABC77C21E7}"/>
              </a:ext>
            </a:extLst>
          </p:cNvPr>
          <p:cNvSpPr txBox="1"/>
          <p:nvPr/>
        </p:nvSpPr>
        <p:spPr>
          <a:xfrm>
            <a:off x="8900653" y="1259905"/>
            <a:ext cx="9613106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5940" b="1" dirty="0">
                <a:solidFill>
                  <a:srgbClr val="1A5676"/>
                </a:solidFill>
                <a:latin typeface="Poppins Bold"/>
                <a:cs typeface="Poppins Bold"/>
                <a:sym typeface="Canva Sans Bold"/>
              </a:rPr>
              <a:t>Let’s Stay Connected</a:t>
            </a:r>
          </a:p>
        </p:txBody>
      </p:sp>
    </p:spTree>
    <p:extLst>
      <p:ext uri="{BB962C8B-B14F-4D97-AF65-F5344CB8AC3E}">
        <p14:creationId xmlns:p14="http://schemas.microsoft.com/office/powerpoint/2010/main" val="1347484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</a:blip>
              <a:stretch>
                <a:fillRect t="-9222" b="-922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-4" y="-29516"/>
            <a:ext cx="18288000" cy="2561280"/>
          </a:xfrm>
          <a:custGeom>
            <a:avLst/>
            <a:gdLst/>
            <a:ahLst/>
            <a:cxnLst/>
            <a:rect l="l" t="t" r="r" b="b"/>
            <a:pathLst>
              <a:path w="18288000" h="2561280">
                <a:moveTo>
                  <a:pt x="0" y="0"/>
                </a:moveTo>
                <a:lnTo>
                  <a:pt x="18288000" y="0"/>
                </a:lnTo>
                <a:lnTo>
                  <a:pt x="18288000" y="2561281"/>
                </a:lnTo>
                <a:lnTo>
                  <a:pt x="0" y="25612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822952" y="2857500"/>
            <a:ext cx="12131048" cy="5706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59"/>
              </a:lnSpc>
            </a:pPr>
            <a:r>
              <a:rPr lang="en-US" sz="5966" dirty="0">
                <a:solidFill>
                  <a:srgbClr val="1A5676"/>
                </a:solidFill>
                <a:latin typeface="Poppins" panose="00000500000000000000" pitchFamily="2" charset="0"/>
                <a:ea typeface="Montserrat Bold"/>
                <a:cs typeface="Poppins" panose="00000500000000000000" pitchFamily="2" charset="0"/>
                <a:sym typeface="Montserrat Bold"/>
              </a:rPr>
              <a:t>Thank you for being part of this empowering session!</a:t>
            </a:r>
          </a:p>
          <a:p>
            <a:pPr algn="l">
              <a:lnSpc>
                <a:spcPts val="4329"/>
              </a:lnSpc>
            </a:pPr>
            <a:endParaRPr lang="en-US" sz="5966" b="1" dirty="0">
              <a:solidFill>
                <a:srgbClr val="1A5676"/>
              </a:solidFill>
              <a:latin typeface="Poppins" panose="00000500000000000000" pitchFamily="2" charset="0"/>
              <a:ea typeface="Montserrat Bold"/>
              <a:cs typeface="Poppins" panose="00000500000000000000" pitchFamily="2" charset="0"/>
              <a:sym typeface="Montserrat Bold"/>
            </a:endParaRPr>
          </a:p>
          <a:p>
            <a:pPr algn="l">
              <a:lnSpc>
                <a:spcPts val="4329"/>
              </a:lnSpc>
            </a:pPr>
            <a:r>
              <a:rPr lang="en-US" sz="3607" dirty="0">
                <a:solidFill>
                  <a:srgbClr val="000000"/>
                </a:solidFill>
                <a:latin typeface="Poppins" panose="00000500000000000000" pitchFamily="2" charset="0"/>
                <a:ea typeface="Montserrat Bold"/>
                <a:cs typeface="Poppins" panose="00000500000000000000" pitchFamily="2" charset="0"/>
                <a:sym typeface="Montserrat Bold"/>
              </a:rPr>
              <a:t>Your feedback helps us grow and brings more value to future sessions. Share your thoughts and ideas using our quick feedback survey:</a:t>
            </a:r>
          </a:p>
          <a:p>
            <a:pPr algn="l">
              <a:lnSpc>
                <a:spcPts val="4329"/>
              </a:lnSpc>
            </a:pPr>
            <a:endParaRPr lang="en-US" sz="3607" b="1" dirty="0">
              <a:solidFill>
                <a:srgbClr val="000000"/>
              </a:solidFill>
              <a:latin typeface="Poppins" panose="00000500000000000000" pitchFamily="2" charset="0"/>
              <a:ea typeface="Montserrat Bold"/>
              <a:cs typeface="Poppins" panose="00000500000000000000" pitchFamily="2" charset="0"/>
              <a:sym typeface="Montserrat Bold"/>
            </a:endParaRPr>
          </a:p>
          <a:p>
            <a:pPr algn="l">
              <a:lnSpc>
                <a:spcPts val="4329"/>
              </a:lnSpc>
            </a:pPr>
            <a:r>
              <a:rPr lang="en-US" sz="3607" b="1" dirty="0">
                <a:solidFill>
                  <a:srgbClr val="000000"/>
                </a:solidFill>
                <a:latin typeface="Poppins" panose="00000500000000000000" pitchFamily="2" charset="0"/>
                <a:ea typeface="Montserrat Bold"/>
                <a:cs typeface="Poppins" panose="00000500000000000000" pitchFamily="2" charset="0"/>
                <a:sym typeface="Montserrat Bold"/>
              </a:rPr>
              <a:t>[Insert SurveyMonkey Link Here]</a:t>
            </a:r>
          </a:p>
          <a:p>
            <a:pPr algn="l">
              <a:lnSpc>
                <a:spcPts val="4329"/>
              </a:lnSpc>
            </a:pPr>
            <a:r>
              <a:rPr lang="en-US" sz="3607" b="1" dirty="0">
                <a:solidFill>
                  <a:srgbClr val="000000"/>
                </a:solidFill>
                <a:latin typeface="Poppins" panose="00000500000000000000" pitchFamily="2" charset="0"/>
                <a:ea typeface="Montserrat Bold"/>
                <a:cs typeface="Poppins" panose="00000500000000000000" pitchFamily="2" charset="0"/>
                <a:sym typeface="Montserrat Bold"/>
              </a:rPr>
              <a:t>[Insert QR Code]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2952" y="1119842"/>
            <a:ext cx="16459200" cy="962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5940" b="1" dirty="0">
                <a:solidFill>
                  <a:srgbClr val="1A5676"/>
                </a:solidFill>
                <a:latin typeface="Poppins Bold"/>
                <a:cs typeface="Poppins Bold"/>
                <a:sym typeface="Canva Sans Bold"/>
              </a:rPr>
              <a:t>We Would Love Your Feedback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1582400" y="370906"/>
            <a:ext cx="6363458" cy="9545187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24015" r="-10070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2000" y="818004"/>
            <a:ext cx="11211971" cy="7901846"/>
            <a:chOff x="0" y="-104775"/>
            <a:chExt cx="14949295" cy="1053579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04775"/>
              <a:ext cx="14949295" cy="2136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000"/>
                </a:lnSpc>
              </a:pPr>
              <a:r>
                <a:rPr lang="en-US" sz="10000" b="1" spc="-200" dirty="0">
                  <a:solidFill>
                    <a:srgbClr val="1A567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Program Goals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689" y="2628884"/>
              <a:ext cx="13495663" cy="780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2930" lvl="1" indent="-291465" algn="l">
                <a:lnSpc>
                  <a:spcPts val="3779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Enhance professional image and personal brand</a:t>
              </a:r>
            </a:p>
            <a:p>
              <a:pPr algn="l">
                <a:lnSpc>
                  <a:spcPts val="3779"/>
                </a:lnSpc>
              </a:pPr>
              <a:endParaRPr lang="en-US" sz="35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82930" lvl="1" indent="-291465" algn="l">
                <a:lnSpc>
                  <a:spcPts val="3779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Develop a strategic mindset for career growth</a:t>
              </a:r>
            </a:p>
            <a:p>
              <a:pPr algn="l">
                <a:lnSpc>
                  <a:spcPts val="3779"/>
                </a:lnSpc>
              </a:pPr>
              <a:endParaRPr lang="en-US" sz="35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82930" lvl="1" indent="-291465" algn="l">
                <a:lnSpc>
                  <a:spcPts val="3779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Master key soft skills: Communication, Presence, and Influence</a:t>
              </a:r>
            </a:p>
            <a:p>
              <a:pPr algn="l">
                <a:lnSpc>
                  <a:spcPts val="3779"/>
                </a:lnSpc>
              </a:pPr>
              <a:endParaRPr lang="en-US" sz="35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582930" lvl="1" indent="-291465" algn="l">
                <a:lnSpc>
                  <a:spcPts val="3779"/>
                </a:lnSpc>
                <a:buFont typeface="Arial"/>
                <a:buChar char="•"/>
              </a:pPr>
              <a:r>
                <a:rPr lang="en-US" sz="3500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Align professional presence with Your Company Name values</a:t>
              </a:r>
            </a:p>
            <a:p>
              <a:pPr algn="l">
                <a:lnSpc>
                  <a:spcPts val="3779"/>
                </a:lnSpc>
              </a:pPr>
              <a:endParaRPr lang="en-US" sz="3500" dirty="0">
                <a:solidFill>
                  <a:srgbClr val="191919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8147365" y="8437586"/>
            <a:ext cx="2745149" cy="1459853"/>
          </a:xfrm>
          <a:custGeom>
            <a:avLst/>
            <a:gdLst/>
            <a:ahLst/>
            <a:cxnLst/>
            <a:rect l="l" t="t" r="r" b="b"/>
            <a:pathLst>
              <a:path w="4240131" h="1842805">
                <a:moveTo>
                  <a:pt x="0" y="0"/>
                </a:moveTo>
                <a:lnTo>
                  <a:pt x="4240131" y="0"/>
                </a:lnTo>
                <a:lnTo>
                  <a:pt x="4240131" y="1842804"/>
                </a:lnTo>
                <a:lnTo>
                  <a:pt x="0" y="1842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105751" y="3086137"/>
            <a:ext cx="3909375" cy="2752229"/>
            <a:chOff x="0" y="0"/>
            <a:chExt cx="5212500" cy="3669639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212500" cy="3669639"/>
              <a:chOff x="0" y="0"/>
              <a:chExt cx="1746332" cy="122943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46332" cy="1229431"/>
              </a:xfrm>
              <a:custGeom>
                <a:avLst/>
                <a:gdLst/>
                <a:ahLst/>
                <a:cxnLst/>
                <a:rect l="l" t="t" r="r" b="b"/>
                <a:pathLst>
                  <a:path w="1746332" h="1229431">
                    <a:moveTo>
                      <a:pt x="1621872" y="1229431"/>
                    </a:moveTo>
                    <a:lnTo>
                      <a:pt x="124460" y="1229431"/>
                    </a:lnTo>
                    <a:cubicBezTo>
                      <a:pt x="55880" y="1229431"/>
                      <a:pt x="0" y="1173551"/>
                      <a:pt x="0" y="1104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1872" y="0"/>
                    </a:lnTo>
                    <a:cubicBezTo>
                      <a:pt x="1690452" y="0"/>
                      <a:pt x="1746332" y="55880"/>
                      <a:pt x="1746332" y="124460"/>
                    </a:cubicBezTo>
                    <a:lnTo>
                      <a:pt x="1746332" y="1104971"/>
                    </a:lnTo>
                    <a:cubicBezTo>
                      <a:pt x="1746332" y="1173551"/>
                      <a:pt x="1690452" y="1229431"/>
                      <a:pt x="1621872" y="122943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553581" y="714755"/>
              <a:ext cx="4087063" cy="2160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80"/>
                </a:lnSpc>
                <a:spcBef>
                  <a:spcPct val="0"/>
                </a:spcBef>
              </a:pPr>
              <a:r>
                <a:rPr lang="en-US" sz="2271" b="1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2.</a:t>
              </a:r>
              <a:r>
                <a:rPr lang="en-US" sz="2271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271" b="1" dirty="0">
                  <a:solidFill>
                    <a:srgbClr val="00B0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Stand out</a:t>
              </a:r>
              <a:r>
                <a:rPr lang="en-US" sz="2271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271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internally for growth opportunities and leadership visibility.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 rot="5400000">
              <a:off x="4165792" y="2742861"/>
              <a:ext cx="757267" cy="757267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500BB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431103" y="3064349"/>
              <a:ext cx="226645" cy="152389"/>
              <a:chOff x="0" y="0"/>
              <a:chExt cx="1930400" cy="12979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30400" cy="1297940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10"/>
          <p:cNvGrpSpPr/>
          <p:nvPr/>
        </p:nvGrpSpPr>
        <p:grpSpPr>
          <a:xfrm>
            <a:off x="13084428" y="6418877"/>
            <a:ext cx="3952019" cy="2782251"/>
            <a:chOff x="0" y="0"/>
            <a:chExt cx="5269359" cy="370966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5269359" cy="3709668"/>
              <a:chOff x="0" y="0"/>
              <a:chExt cx="1746332" cy="122943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46332" cy="1229431"/>
              </a:xfrm>
              <a:custGeom>
                <a:avLst/>
                <a:gdLst/>
                <a:ahLst/>
                <a:cxnLst/>
                <a:rect l="l" t="t" r="r" b="b"/>
                <a:pathLst>
                  <a:path w="1746332" h="1229431">
                    <a:moveTo>
                      <a:pt x="1621872" y="1229431"/>
                    </a:moveTo>
                    <a:lnTo>
                      <a:pt x="124460" y="1229431"/>
                    </a:lnTo>
                    <a:cubicBezTo>
                      <a:pt x="55880" y="1229431"/>
                      <a:pt x="0" y="1173551"/>
                      <a:pt x="0" y="1104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1872" y="0"/>
                    </a:lnTo>
                    <a:cubicBezTo>
                      <a:pt x="1690452" y="0"/>
                      <a:pt x="1746332" y="55880"/>
                      <a:pt x="1746332" y="124460"/>
                    </a:cubicBezTo>
                    <a:lnTo>
                      <a:pt x="1746332" y="1104971"/>
                    </a:lnTo>
                    <a:cubicBezTo>
                      <a:pt x="1746332" y="1173551"/>
                      <a:pt x="1690452" y="1229431"/>
                      <a:pt x="1621872" y="122943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563827" y="732804"/>
              <a:ext cx="3913222" cy="236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86"/>
                </a:lnSpc>
                <a:spcBef>
                  <a:spcPct val="0"/>
                </a:spcBef>
              </a:pPr>
              <a:r>
                <a:rPr lang="en-US" sz="1990" b="1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3. </a:t>
              </a:r>
              <a:r>
                <a:rPr lang="en-US" sz="1990" b="1" dirty="0">
                  <a:solidFill>
                    <a:srgbClr val="00B0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Align your image</a:t>
              </a:r>
              <a:r>
                <a:rPr lang="en-US" sz="1990" b="1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1990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with Your Company Name’ values of excellence, diversity, and belonging.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 rot="5400000">
              <a:off x="4326158" y="2390024"/>
              <a:ext cx="757267" cy="757267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500BB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8684168" y="3101148"/>
            <a:ext cx="3866731" cy="2722208"/>
            <a:chOff x="0" y="0"/>
            <a:chExt cx="5155641" cy="362961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155641" cy="3629610"/>
              <a:chOff x="0" y="0"/>
              <a:chExt cx="1746332" cy="122943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746332" cy="1229431"/>
              </a:xfrm>
              <a:custGeom>
                <a:avLst/>
                <a:gdLst/>
                <a:ahLst/>
                <a:cxnLst/>
                <a:rect l="l" t="t" r="r" b="b"/>
                <a:pathLst>
                  <a:path w="1746332" h="1229431">
                    <a:moveTo>
                      <a:pt x="1621872" y="1229431"/>
                    </a:moveTo>
                    <a:lnTo>
                      <a:pt x="124460" y="1229431"/>
                    </a:lnTo>
                    <a:cubicBezTo>
                      <a:pt x="55880" y="1229431"/>
                      <a:pt x="0" y="1173551"/>
                      <a:pt x="0" y="110497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1872" y="0"/>
                    </a:lnTo>
                    <a:cubicBezTo>
                      <a:pt x="1690452" y="0"/>
                      <a:pt x="1746332" y="55880"/>
                      <a:pt x="1746332" y="124460"/>
                    </a:cubicBezTo>
                    <a:lnTo>
                      <a:pt x="1746332" y="1104971"/>
                    </a:lnTo>
                    <a:cubicBezTo>
                      <a:pt x="1746332" y="1173551"/>
                      <a:pt x="1690452" y="1229431"/>
                      <a:pt x="1621872" y="122943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92826" y="706231"/>
              <a:ext cx="4639751" cy="2083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45"/>
                </a:lnSpc>
                <a:spcBef>
                  <a:spcPct val="0"/>
                </a:spcBef>
              </a:pPr>
              <a:r>
                <a:rPr lang="en-US" sz="2246" b="1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1.</a:t>
              </a:r>
              <a:r>
                <a:rPr lang="en-US" sz="2246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246" b="1" dirty="0">
                  <a:solidFill>
                    <a:srgbClr val="00B0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Enhance the member experience</a:t>
              </a:r>
              <a:r>
                <a:rPr lang="en-US" sz="2246" dirty="0">
                  <a:solidFill>
                    <a:srgbClr val="00B05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US" sz="2246" dirty="0">
                  <a:solidFill>
                    <a:srgbClr val="191919"/>
                  </a:solidFill>
                  <a:latin typeface="Poppins"/>
                  <a:ea typeface="Poppins"/>
                  <a:cs typeface="Poppins"/>
                  <a:sym typeface="Poppins"/>
                </a:rPr>
                <a:t>through confident, polished presence.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 rot="5400000">
              <a:off x="4165792" y="2659149"/>
              <a:ext cx="757267" cy="757267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 rot="14790414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500BB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4468231" y="2943509"/>
              <a:ext cx="152389" cy="226645"/>
              <a:chOff x="316229" y="-316229"/>
              <a:chExt cx="1297941" cy="1930398"/>
            </a:xfrm>
          </p:grpSpPr>
          <p:sp>
            <p:nvSpPr>
              <p:cNvPr id="25" name="Freeform 25"/>
              <p:cNvSpPr/>
              <p:nvPr/>
            </p:nvSpPr>
            <p:spPr>
              <a:xfrm rot="16446502">
                <a:off x="1" y="-1"/>
                <a:ext cx="1930398" cy="1297941"/>
              </a:xfrm>
              <a:custGeom>
                <a:avLst/>
                <a:gdLst/>
                <a:ahLst/>
                <a:cxnLst/>
                <a:rect l="l" t="t" r="r" b="b"/>
                <a:pathLst>
                  <a:path w="1930400" h="129794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909545" y="658001"/>
            <a:ext cx="15593850" cy="194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6000" b="1" dirty="0">
                <a:solidFill>
                  <a:srgbClr val="1A5676"/>
                </a:solidFill>
                <a:latin typeface="Poppins Bold"/>
                <a:cs typeface="Poppins Bold"/>
                <a:sym typeface="Canva Sans Bold"/>
              </a:rPr>
              <a:t>Why Personal Branding </a:t>
            </a:r>
          </a:p>
          <a:p>
            <a:pPr algn="l">
              <a:lnSpc>
                <a:spcPts val="7699"/>
              </a:lnSpc>
            </a:pPr>
            <a:r>
              <a:rPr lang="en-US" sz="6000" b="1" dirty="0">
                <a:solidFill>
                  <a:srgbClr val="1A5676"/>
                </a:solidFill>
                <a:latin typeface="Poppins Bold"/>
                <a:cs typeface="Poppins Bold"/>
                <a:sym typeface="Canva Sans Bold"/>
              </a:rPr>
              <a:t>Matters at Work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09545" y="3174731"/>
            <a:ext cx="5919217" cy="6026396"/>
            <a:chOff x="0" y="0"/>
            <a:chExt cx="10880724" cy="1088072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880725" cy="10880725"/>
            </a:xfrm>
            <a:custGeom>
              <a:avLst/>
              <a:gdLst/>
              <a:ahLst/>
              <a:cxnLst/>
              <a:rect l="l" t="t" r="r" b="b"/>
              <a:pathLst>
                <a:path w="10880725" h="10880725">
                  <a:moveTo>
                    <a:pt x="0" y="0"/>
                  </a:moveTo>
                  <a:lnTo>
                    <a:pt x="10880725" y="0"/>
                  </a:lnTo>
                  <a:lnTo>
                    <a:pt x="10880725" y="10880725"/>
                  </a:lnTo>
                  <a:lnTo>
                    <a:pt x="0" y="10880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8E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457AD-0DCB-A09A-A77E-5905B042E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EB172C97-89AA-F819-98DF-8155B32B1276}"/>
              </a:ext>
            </a:extLst>
          </p:cNvPr>
          <p:cNvGrpSpPr/>
          <p:nvPr/>
        </p:nvGrpSpPr>
        <p:grpSpPr>
          <a:xfrm>
            <a:off x="819849" y="2915215"/>
            <a:ext cx="15928232" cy="5305736"/>
            <a:chOff x="0" y="0"/>
            <a:chExt cx="21237643" cy="7074315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C8996A3-316F-D7D9-92F7-A3AA7A41313F}"/>
                </a:ext>
              </a:extLst>
            </p:cNvPr>
            <p:cNvSpPr/>
            <p:nvPr/>
          </p:nvSpPr>
          <p:spPr>
            <a:xfrm>
              <a:off x="0" y="13816"/>
              <a:ext cx="1946946" cy="1876369"/>
            </a:xfrm>
            <a:custGeom>
              <a:avLst/>
              <a:gdLst/>
              <a:ahLst/>
              <a:cxnLst/>
              <a:rect l="l" t="t" r="r" b="b"/>
              <a:pathLst>
                <a:path w="1946946" h="1876369">
                  <a:moveTo>
                    <a:pt x="0" y="0"/>
                  </a:moveTo>
                  <a:lnTo>
                    <a:pt x="1946946" y="0"/>
                  </a:lnTo>
                  <a:lnTo>
                    <a:pt x="1946946" y="1876369"/>
                  </a:lnTo>
                  <a:lnTo>
                    <a:pt x="0" y="18763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4AED3DD-3EA7-0A52-6900-8B37087700B0}"/>
                </a:ext>
              </a:extLst>
            </p:cNvPr>
            <p:cNvSpPr/>
            <p:nvPr/>
          </p:nvSpPr>
          <p:spPr>
            <a:xfrm>
              <a:off x="193815" y="2444605"/>
              <a:ext cx="1753130" cy="1816073"/>
            </a:xfrm>
            <a:custGeom>
              <a:avLst/>
              <a:gdLst/>
              <a:ahLst/>
              <a:cxnLst/>
              <a:rect l="l" t="t" r="r" b="b"/>
              <a:pathLst>
                <a:path w="1753130" h="1816073">
                  <a:moveTo>
                    <a:pt x="0" y="0"/>
                  </a:moveTo>
                  <a:lnTo>
                    <a:pt x="1753131" y="0"/>
                  </a:lnTo>
                  <a:lnTo>
                    <a:pt x="1753131" y="1816073"/>
                  </a:lnTo>
                  <a:lnTo>
                    <a:pt x="0" y="1816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8752C7-6A7B-8AF8-D957-EA1818CB7D59}"/>
                </a:ext>
              </a:extLst>
            </p:cNvPr>
            <p:cNvSpPr/>
            <p:nvPr/>
          </p:nvSpPr>
          <p:spPr>
            <a:xfrm>
              <a:off x="242711" y="5170313"/>
              <a:ext cx="1655338" cy="1665749"/>
            </a:xfrm>
            <a:custGeom>
              <a:avLst/>
              <a:gdLst/>
              <a:ahLst/>
              <a:cxnLst/>
              <a:rect l="l" t="t" r="r" b="b"/>
              <a:pathLst>
                <a:path w="1655338" h="1665749">
                  <a:moveTo>
                    <a:pt x="0" y="0"/>
                  </a:moveTo>
                  <a:lnTo>
                    <a:pt x="1655339" y="0"/>
                  </a:lnTo>
                  <a:lnTo>
                    <a:pt x="1655339" y="1665749"/>
                  </a:lnTo>
                  <a:lnTo>
                    <a:pt x="0" y="1665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66C76C4A-16BF-5378-4AC7-F27530ACDE66}"/>
                </a:ext>
              </a:extLst>
            </p:cNvPr>
            <p:cNvSpPr txBox="1"/>
            <p:nvPr/>
          </p:nvSpPr>
          <p:spPr>
            <a:xfrm>
              <a:off x="2054160" y="-47625"/>
              <a:ext cx="19183477" cy="1951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81"/>
                </a:lnSpc>
              </a:pPr>
              <a:r>
                <a:rPr lang="en-US" sz="4734" b="1" dirty="0">
                  <a:solidFill>
                    <a:srgbClr val="00B0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Identify: </a:t>
              </a:r>
              <a:r>
                <a:rPr lang="en-US" sz="4734" dirty="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What three words describe how you want to be seen at Your Company Name?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12DDE826-034B-3783-29D4-065CF49646A5}"/>
                </a:ext>
              </a:extLst>
            </p:cNvPr>
            <p:cNvSpPr txBox="1"/>
            <p:nvPr/>
          </p:nvSpPr>
          <p:spPr>
            <a:xfrm>
              <a:off x="2054166" y="2396980"/>
              <a:ext cx="19183477" cy="1951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81"/>
                </a:lnSpc>
              </a:pPr>
              <a:r>
                <a:rPr lang="en-US" sz="4734" b="1" dirty="0">
                  <a:solidFill>
                    <a:srgbClr val="00B0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Partner Talk: </a:t>
              </a:r>
              <a:r>
                <a:rPr lang="en-US" sz="4734" dirty="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Share your three words with someone at your table.</a:t>
              </a: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15AAD00D-E71A-3996-1EBE-5E375CF37A2E}"/>
                </a:ext>
              </a:extLst>
            </p:cNvPr>
            <p:cNvSpPr txBox="1"/>
            <p:nvPr/>
          </p:nvSpPr>
          <p:spPr>
            <a:xfrm>
              <a:off x="2054166" y="5122688"/>
              <a:ext cx="19183477" cy="19516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81"/>
                </a:lnSpc>
              </a:pPr>
              <a:r>
                <a:rPr lang="en-US" sz="4734" b="1" dirty="0">
                  <a:solidFill>
                    <a:srgbClr val="00B05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Goal: </a:t>
              </a:r>
              <a:r>
                <a:rPr lang="en-US" sz="4734" dirty="0">
                  <a:solidFill>
                    <a:srgbClr val="000000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Choose words that align with professionalism, service, and your strengths.</a:t>
              </a:r>
            </a:p>
          </p:txBody>
        </p:sp>
      </p:grpSp>
      <p:sp>
        <p:nvSpPr>
          <p:cNvPr id="15" name="TextBox 11">
            <a:extLst>
              <a:ext uri="{FF2B5EF4-FFF2-40B4-BE49-F238E27FC236}">
                <a16:creationId xmlns:a16="http://schemas.microsoft.com/office/drawing/2014/main" id="{62A71CFF-75AC-1570-E2BA-D5FBB2B54F68}"/>
              </a:ext>
            </a:extLst>
          </p:cNvPr>
          <p:cNvSpPr txBox="1"/>
          <p:nvPr/>
        </p:nvSpPr>
        <p:spPr>
          <a:xfrm>
            <a:off x="965210" y="1104900"/>
            <a:ext cx="158958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52"/>
              </a:lnSpc>
            </a:pPr>
            <a:r>
              <a:rPr lang="en-US" sz="6000" b="1" dirty="0">
                <a:solidFill>
                  <a:srgbClr val="1A5676"/>
                </a:solidFill>
                <a:latin typeface="Poppins Bold"/>
                <a:cs typeface="Poppins Bold"/>
                <a:sym typeface="Poppins Bold"/>
              </a:rPr>
              <a:t>Your Personal Brand in Three Words </a:t>
            </a:r>
          </a:p>
        </p:txBody>
      </p:sp>
    </p:spTree>
    <p:extLst>
      <p:ext uri="{BB962C8B-B14F-4D97-AF65-F5344CB8AC3E}">
        <p14:creationId xmlns:p14="http://schemas.microsoft.com/office/powerpoint/2010/main" val="1124726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A white clouds in blue sky  AI-generated content may be incorrect.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5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57380" y="2354133"/>
            <a:ext cx="7827064" cy="63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5"/>
              </a:lnSpc>
            </a:pPr>
            <a:r>
              <a:rPr lang="en-US" sz="4079" b="1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Self-Reflection Questions: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" y="316006"/>
            <a:ext cx="16459200" cy="1714500"/>
            <a:chOff x="0" y="0"/>
            <a:chExt cx="21945600" cy="2286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21945600" cy="23526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00"/>
                </a:lnSpc>
              </a:pPr>
              <a:r>
                <a:rPr lang="en-US" sz="6000" b="1" dirty="0">
                  <a:solidFill>
                    <a:srgbClr val="1A567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Define Your Brand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5938" y="3483820"/>
            <a:ext cx="7839778" cy="1325478"/>
            <a:chOff x="0" y="0"/>
            <a:chExt cx="10453038" cy="17673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53115" cy="1767332"/>
            </a:xfrm>
            <a:custGeom>
              <a:avLst/>
              <a:gdLst/>
              <a:ahLst/>
              <a:cxnLst/>
              <a:rect l="l" t="t" r="r" b="b"/>
              <a:pathLst>
                <a:path w="10453115" h="1767332">
                  <a:moveTo>
                    <a:pt x="0" y="176784"/>
                  </a:moveTo>
                  <a:cubicBezTo>
                    <a:pt x="0" y="79121"/>
                    <a:pt x="79121" y="0"/>
                    <a:pt x="176784" y="0"/>
                  </a:cubicBezTo>
                  <a:lnTo>
                    <a:pt x="10276332" y="0"/>
                  </a:lnTo>
                  <a:cubicBezTo>
                    <a:pt x="10373995" y="0"/>
                    <a:pt x="10453115" y="79121"/>
                    <a:pt x="10453115" y="176784"/>
                  </a:cubicBezTo>
                  <a:lnTo>
                    <a:pt x="10453115" y="1590548"/>
                  </a:lnTo>
                  <a:cubicBezTo>
                    <a:pt x="10453115" y="1688211"/>
                    <a:pt x="10373995" y="1767332"/>
                    <a:pt x="10276332" y="1767332"/>
                  </a:cubicBezTo>
                  <a:lnTo>
                    <a:pt x="176784" y="1767332"/>
                  </a:lnTo>
                  <a:cubicBezTo>
                    <a:pt x="79121" y="1767332"/>
                    <a:pt x="0" y="1688211"/>
                    <a:pt x="0" y="1590548"/>
                  </a:cubicBezTo>
                  <a:close/>
                </a:path>
              </a:pathLst>
            </a:custGeom>
            <a:solidFill>
              <a:srgbClr val="D0D8E8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7846" y="3763004"/>
            <a:ext cx="767826" cy="767113"/>
            <a:chOff x="0" y="0"/>
            <a:chExt cx="1023768" cy="1022818"/>
          </a:xfrm>
        </p:grpSpPr>
        <p:sp>
          <p:nvSpPr>
            <p:cNvPr id="11" name="Freeform 11"/>
            <p:cNvSpPr/>
            <p:nvPr/>
          </p:nvSpPr>
          <p:spPr>
            <a:xfrm>
              <a:off x="25400" y="25400"/>
              <a:ext cx="972947" cy="972058"/>
            </a:xfrm>
            <a:custGeom>
              <a:avLst/>
              <a:gdLst/>
              <a:ahLst/>
              <a:cxnLst/>
              <a:rect l="l" t="t" r="r" b="b"/>
              <a:pathLst>
                <a:path w="972947" h="972058">
                  <a:moveTo>
                    <a:pt x="0" y="0"/>
                  </a:moveTo>
                  <a:lnTo>
                    <a:pt x="972947" y="0"/>
                  </a:lnTo>
                  <a:lnTo>
                    <a:pt x="972947" y="972058"/>
                  </a:lnTo>
                  <a:lnTo>
                    <a:pt x="0" y="972058"/>
                  </a:lnTo>
                  <a:close/>
                </a:path>
              </a:pathLst>
            </a:custGeom>
            <a:blipFill>
              <a:blip r:embed="rId3"/>
              <a:stretch>
                <a:fillRect l="-2610" t="-2661" r="-2612" b="-265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023747" cy="1022858"/>
            </a:xfrm>
            <a:custGeom>
              <a:avLst/>
              <a:gdLst/>
              <a:ahLst/>
              <a:cxnLst/>
              <a:rect l="l" t="t" r="r" b="b"/>
              <a:pathLst>
                <a:path w="1023747" h="1022858">
                  <a:moveTo>
                    <a:pt x="25400" y="0"/>
                  </a:moveTo>
                  <a:lnTo>
                    <a:pt x="998347" y="0"/>
                  </a:lnTo>
                  <a:cubicBezTo>
                    <a:pt x="1012317" y="0"/>
                    <a:pt x="1023747" y="11430"/>
                    <a:pt x="1023747" y="25400"/>
                  </a:cubicBezTo>
                  <a:lnTo>
                    <a:pt x="1023747" y="997458"/>
                  </a:lnTo>
                  <a:cubicBezTo>
                    <a:pt x="1023747" y="1011428"/>
                    <a:pt x="1012317" y="1022858"/>
                    <a:pt x="998347" y="1022858"/>
                  </a:cubicBezTo>
                  <a:lnTo>
                    <a:pt x="25400" y="1022858"/>
                  </a:lnTo>
                  <a:cubicBezTo>
                    <a:pt x="11430" y="1022858"/>
                    <a:pt x="0" y="1011428"/>
                    <a:pt x="0" y="997458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997458"/>
                  </a:lnTo>
                  <a:lnTo>
                    <a:pt x="25400" y="997458"/>
                  </a:lnTo>
                  <a:lnTo>
                    <a:pt x="25400" y="972058"/>
                  </a:lnTo>
                  <a:lnTo>
                    <a:pt x="998347" y="972058"/>
                  </a:lnTo>
                  <a:lnTo>
                    <a:pt x="998347" y="997458"/>
                  </a:lnTo>
                  <a:lnTo>
                    <a:pt x="972947" y="997458"/>
                  </a:lnTo>
                  <a:lnTo>
                    <a:pt x="972947" y="25400"/>
                  </a:lnTo>
                  <a:lnTo>
                    <a:pt x="998347" y="25400"/>
                  </a:lnTo>
                  <a:lnTo>
                    <a:pt x="99834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490436" y="3476677"/>
            <a:ext cx="6160926" cy="1630108"/>
            <a:chOff x="0" y="0"/>
            <a:chExt cx="8214568" cy="217347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14568" cy="2173478"/>
            </a:xfrm>
            <a:custGeom>
              <a:avLst/>
              <a:gdLst/>
              <a:ahLst/>
              <a:cxnLst/>
              <a:rect l="l" t="t" r="r" b="b"/>
              <a:pathLst>
                <a:path w="8214568" h="2173478">
                  <a:moveTo>
                    <a:pt x="0" y="0"/>
                  </a:moveTo>
                  <a:lnTo>
                    <a:pt x="8214568" y="0"/>
                  </a:lnTo>
                  <a:lnTo>
                    <a:pt x="8214568" y="2173478"/>
                  </a:lnTo>
                  <a:lnTo>
                    <a:pt x="0" y="217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14568" cy="22020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What are your core strengths?</a:t>
              </a:r>
            </a:p>
            <a:p>
              <a:pPr algn="l">
                <a:lnSpc>
                  <a:spcPts val="3240"/>
                </a:lnSpc>
              </a:pPr>
              <a:endPara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65938" y="5439818"/>
            <a:ext cx="7839778" cy="1325478"/>
            <a:chOff x="0" y="0"/>
            <a:chExt cx="10453038" cy="17673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453115" cy="1767332"/>
            </a:xfrm>
            <a:custGeom>
              <a:avLst/>
              <a:gdLst/>
              <a:ahLst/>
              <a:cxnLst/>
              <a:rect l="l" t="t" r="r" b="b"/>
              <a:pathLst>
                <a:path w="10453115" h="1767332">
                  <a:moveTo>
                    <a:pt x="0" y="176784"/>
                  </a:moveTo>
                  <a:cubicBezTo>
                    <a:pt x="0" y="79121"/>
                    <a:pt x="79121" y="0"/>
                    <a:pt x="176784" y="0"/>
                  </a:cubicBezTo>
                  <a:lnTo>
                    <a:pt x="10276332" y="0"/>
                  </a:lnTo>
                  <a:cubicBezTo>
                    <a:pt x="10373995" y="0"/>
                    <a:pt x="10453115" y="79121"/>
                    <a:pt x="10453115" y="176784"/>
                  </a:cubicBezTo>
                  <a:lnTo>
                    <a:pt x="10453115" y="1590548"/>
                  </a:lnTo>
                  <a:cubicBezTo>
                    <a:pt x="10453115" y="1688211"/>
                    <a:pt x="10373995" y="1767332"/>
                    <a:pt x="10276332" y="1767332"/>
                  </a:cubicBezTo>
                  <a:lnTo>
                    <a:pt x="176784" y="1767332"/>
                  </a:lnTo>
                  <a:cubicBezTo>
                    <a:pt x="79121" y="1767332"/>
                    <a:pt x="0" y="1688211"/>
                    <a:pt x="0" y="1590548"/>
                  </a:cubicBezTo>
                  <a:close/>
                </a:path>
              </a:pathLst>
            </a:custGeom>
            <a:solidFill>
              <a:srgbClr val="D0D8E8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7846" y="5718999"/>
            <a:ext cx="767826" cy="767113"/>
            <a:chOff x="0" y="0"/>
            <a:chExt cx="1023768" cy="1022818"/>
          </a:xfrm>
        </p:grpSpPr>
        <p:sp>
          <p:nvSpPr>
            <p:cNvPr id="19" name="Freeform 19"/>
            <p:cNvSpPr/>
            <p:nvPr/>
          </p:nvSpPr>
          <p:spPr>
            <a:xfrm>
              <a:off x="25400" y="25400"/>
              <a:ext cx="972947" cy="972058"/>
            </a:xfrm>
            <a:custGeom>
              <a:avLst/>
              <a:gdLst/>
              <a:ahLst/>
              <a:cxnLst/>
              <a:rect l="l" t="t" r="r" b="b"/>
              <a:pathLst>
                <a:path w="972947" h="972058">
                  <a:moveTo>
                    <a:pt x="0" y="0"/>
                  </a:moveTo>
                  <a:lnTo>
                    <a:pt x="972947" y="0"/>
                  </a:lnTo>
                  <a:lnTo>
                    <a:pt x="972947" y="972058"/>
                  </a:lnTo>
                  <a:lnTo>
                    <a:pt x="0" y="972058"/>
                  </a:lnTo>
                  <a:close/>
                </a:path>
              </a:pathLst>
            </a:custGeom>
            <a:blipFill>
              <a:blip r:embed="rId4"/>
              <a:stretch>
                <a:fillRect l="-2610" t="-2661" r="-2612" b="-265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1023747" cy="1022858"/>
            </a:xfrm>
            <a:custGeom>
              <a:avLst/>
              <a:gdLst/>
              <a:ahLst/>
              <a:cxnLst/>
              <a:rect l="l" t="t" r="r" b="b"/>
              <a:pathLst>
                <a:path w="1023747" h="1022858">
                  <a:moveTo>
                    <a:pt x="25400" y="0"/>
                  </a:moveTo>
                  <a:lnTo>
                    <a:pt x="998347" y="0"/>
                  </a:lnTo>
                  <a:cubicBezTo>
                    <a:pt x="1012317" y="0"/>
                    <a:pt x="1023747" y="11430"/>
                    <a:pt x="1023747" y="25400"/>
                  </a:cubicBezTo>
                  <a:lnTo>
                    <a:pt x="1023747" y="997458"/>
                  </a:lnTo>
                  <a:cubicBezTo>
                    <a:pt x="1023747" y="1011428"/>
                    <a:pt x="1012317" y="1022858"/>
                    <a:pt x="998347" y="1022858"/>
                  </a:cubicBezTo>
                  <a:lnTo>
                    <a:pt x="25400" y="1022858"/>
                  </a:lnTo>
                  <a:cubicBezTo>
                    <a:pt x="11430" y="1022858"/>
                    <a:pt x="0" y="1011428"/>
                    <a:pt x="0" y="997458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997458"/>
                  </a:lnTo>
                  <a:lnTo>
                    <a:pt x="25400" y="997458"/>
                  </a:lnTo>
                  <a:lnTo>
                    <a:pt x="25400" y="972058"/>
                  </a:lnTo>
                  <a:lnTo>
                    <a:pt x="998347" y="972058"/>
                  </a:lnTo>
                  <a:lnTo>
                    <a:pt x="998347" y="997458"/>
                  </a:lnTo>
                  <a:lnTo>
                    <a:pt x="972947" y="997458"/>
                  </a:lnTo>
                  <a:lnTo>
                    <a:pt x="972947" y="25400"/>
                  </a:lnTo>
                  <a:lnTo>
                    <a:pt x="998347" y="25400"/>
                  </a:lnTo>
                  <a:lnTo>
                    <a:pt x="99834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90436" y="5432674"/>
            <a:ext cx="6160926" cy="1630108"/>
            <a:chOff x="0" y="0"/>
            <a:chExt cx="8214568" cy="217347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214568" cy="2173478"/>
            </a:xfrm>
            <a:custGeom>
              <a:avLst/>
              <a:gdLst/>
              <a:ahLst/>
              <a:cxnLst/>
              <a:rect l="l" t="t" r="r" b="b"/>
              <a:pathLst>
                <a:path w="8214568" h="2173478">
                  <a:moveTo>
                    <a:pt x="0" y="0"/>
                  </a:moveTo>
                  <a:lnTo>
                    <a:pt x="8214568" y="0"/>
                  </a:lnTo>
                  <a:lnTo>
                    <a:pt x="8214568" y="2173478"/>
                  </a:lnTo>
                  <a:lnTo>
                    <a:pt x="0" y="217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8214568" cy="22020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What value do you bring to your team and members?</a:t>
              </a:r>
            </a:p>
            <a:p>
              <a:pPr algn="l">
                <a:lnSpc>
                  <a:spcPts val="3240"/>
                </a:lnSpc>
              </a:pPr>
              <a:endParaRPr lang="en-US" sz="27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65938" y="7395813"/>
            <a:ext cx="7839778" cy="1325478"/>
            <a:chOff x="0" y="0"/>
            <a:chExt cx="10453038" cy="176730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453115" cy="1767332"/>
            </a:xfrm>
            <a:custGeom>
              <a:avLst/>
              <a:gdLst/>
              <a:ahLst/>
              <a:cxnLst/>
              <a:rect l="l" t="t" r="r" b="b"/>
              <a:pathLst>
                <a:path w="10453115" h="1767332">
                  <a:moveTo>
                    <a:pt x="0" y="176784"/>
                  </a:moveTo>
                  <a:cubicBezTo>
                    <a:pt x="0" y="79121"/>
                    <a:pt x="79121" y="0"/>
                    <a:pt x="176784" y="0"/>
                  </a:cubicBezTo>
                  <a:lnTo>
                    <a:pt x="10276332" y="0"/>
                  </a:lnTo>
                  <a:cubicBezTo>
                    <a:pt x="10373995" y="0"/>
                    <a:pt x="10453115" y="79121"/>
                    <a:pt x="10453115" y="176784"/>
                  </a:cubicBezTo>
                  <a:lnTo>
                    <a:pt x="10453115" y="1590548"/>
                  </a:lnTo>
                  <a:cubicBezTo>
                    <a:pt x="10453115" y="1688211"/>
                    <a:pt x="10373995" y="1767332"/>
                    <a:pt x="10276332" y="1767332"/>
                  </a:cubicBezTo>
                  <a:lnTo>
                    <a:pt x="176784" y="1767332"/>
                  </a:lnTo>
                  <a:cubicBezTo>
                    <a:pt x="79121" y="1767332"/>
                    <a:pt x="0" y="1688211"/>
                    <a:pt x="0" y="1590548"/>
                  </a:cubicBezTo>
                  <a:close/>
                </a:path>
              </a:pathLst>
            </a:custGeom>
            <a:solidFill>
              <a:srgbClr val="D0D8E8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47846" y="7674994"/>
            <a:ext cx="767826" cy="767113"/>
            <a:chOff x="0" y="0"/>
            <a:chExt cx="1023768" cy="1022818"/>
          </a:xfrm>
        </p:grpSpPr>
        <p:sp>
          <p:nvSpPr>
            <p:cNvPr id="27" name="Freeform 27"/>
            <p:cNvSpPr/>
            <p:nvPr/>
          </p:nvSpPr>
          <p:spPr>
            <a:xfrm>
              <a:off x="25400" y="25400"/>
              <a:ext cx="972947" cy="972058"/>
            </a:xfrm>
            <a:custGeom>
              <a:avLst/>
              <a:gdLst/>
              <a:ahLst/>
              <a:cxnLst/>
              <a:rect l="l" t="t" r="r" b="b"/>
              <a:pathLst>
                <a:path w="972947" h="972058">
                  <a:moveTo>
                    <a:pt x="0" y="0"/>
                  </a:moveTo>
                  <a:lnTo>
                    <a:pt x="972947" y="0"/>
                  </a:lnTo>
                  <a:lnTo>
                    <a:pt x="972947" y="972058"/>
                  </a:lnTo>
                  <a:lnTo>
                    <a:pt x="0" y="972058"/>
                  </a:lnTo>
                  <a:close/>
                </a:path>
              </a:pathLst>
            </a:custGeom>
            <a:blipFill>
              <a:blip r:embed="rId5"/>
              <a:stretch>
                <a:fillRect l="-2610" t="-2661" r="-2612" b="-265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1023747" cy="1022858"/>
            </a:xfrm>
            <a:custGeom>
              <a:avLst/>
              <a:gdLst/>
              <a:ahLst/>
              <a:cxnLst/>
              <a:rect l="l" t="t" r="r" b="b"/>
              <a:pathLst>
                <a:path w="1023747" h="1022858">
                  <a:moveTo>
                    <a:pt x="25400" y="0"/>
                  </a:moveTo>
                  <a:lnTo>
                    <a:pt x="998347" y="0"/>
                  </a:lnTo>
                  <a:cubicBezTo>
                    <a:pt x="1012317" y="0"/>
                    <a:pt x="1023747" y="11430"/>
                    <a:pt x="1023747" y="25400"/>
                  </a:cubicBezTo>
                  <a:lnTo>
                    <a:pt x="1023747" y="997458"/>
                  </a:lnTo>
                  <a:cubicBezTo>
                    <a:pt x="1023747" y="1011428"/>
                    <a:pt x="1012317" y="1022858"/>
                    <a:pt x="998347" y="1022858"/>
                  </a:cubicBezTo>
                  <a:lnTo>
                    <a:pt x="25400" y="1022858"/>
                  </a:lnTo>
                  <a:cubicBezTo>
                    <a:pt x="11430" y="1022858"/>
                    <a:pt x="0" y="1011428"/>
                    <a:pt x="0" y="997458"/>
                  </a:cubicBezTo>
                  <a:lnTo>
                    <a:pt x="0" y="25400"/>
                  </a:lnTo>
                  <a:cubicBezTo>
                    <a:pt x="0" y="11430"/>
                    <a:pt x="11430" y="0"/>
                    <a:pt x="25400" y="0"/>
                  </a:cubicBezTo>
                  <a:moveTo>
                    <a:pt x="25400" y="50800"/>
                  </a:moveTo>
                  <a:lnTo>
                    <a:pt x="25400" y="25400"/>
                  </a:lnTo>
                  <a:lnTo>
                    <a:pt x="50800" y="25400"/>
                  </a:lnTo>
                  <a:lnTo>
                    <a:pt x="50800" y="997458"/>
                  </a:lnTo>
                  <a:lnTo>
                    <a:pt x="25400" y="997458"/>
                  </a:lnTo>
                  <a:lnTo>
                    <a:pt x="25400" y="972058"/>
                  </a:lnTo>
                  <a:lnTo>
                    <a:pt x="998347" y="972058"/>
                  </a:lnTo>
                  <a:lnTo>
                    <a:pt x="998347" y="997458"/>
                  </a:lnTo>
                  <a:lnTo>
                    <a:pt x="972947" y="997458"/>
                  </a:lnTo>
                  <a:lnTo>
                    <a:pt x="972947" y="25400"/>
                  </a:lnTo>
                  <a:lnTo>
                    <a:pt x="998347" y="25400"/>
                  </a:lnTo>
                  <a:lnTo>
                    <a:pt x="998347" y="50800"/>
                  </a:lnTo>
                  <a:lnTo>
                    <a:pt x="25400" y="50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390122" y="7388669"/>
            <a:ext cx="6361552" cy="1630108"/>
            <a:chOff x="0" y="0"/>
            <a:chExt cx="8482070" cy="217347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482070" cy="2173478"/>
            </a:xfrm>
            <a:custGeom>
              <a:avLst/>
              <a:gdLst/>
              <a:ahLst/>
              <a:cxnLst/>
              <a:rect l="l" t="t" r="r" b="b"/>
              <a:pathLst>
                <a:path w="8482070" h="2173478">
                  <a:moveTo>
                    <a:pt x="0" y="0"/>
                  </a:moveTo>
                  <a:lnTo>
                    <a:pt x="8482070" y="0"/>
                  </a:lnTo>
                  <a:lnTo>
                    <a:pt x="8482070" y="2173478"/>
                  </a:lnTo>
                  <a:lnTo>
                    <a:pt x="0" y="21734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8482070" cy="22020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240"/>
                </a:lnSpc>
              </a:pPr>
              <a:r>
                <a:rPr lang="en-US" sz="270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How do you want to be perceived by leadership and peers?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09938" y="0"/>
            <a:ext cx="8229600" cy="10287000"/>
            <a:chOff x="0" y="0"/>
            <a:chExt cx="10972800" cy="13716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972800" cy="13716000"/>
            </a:xfrm>
            <a:custGeom>
              <a:avLst/>
              <a:gdLst/>
              <a:ahLst/>
              <a:cxnLst/>
              <a:rect l="l" t="t" r="r" b="b"/>
              <a:pathLst>
                <a:path w="10972800" h="13716000">
                  <a:moveTo>
                    <a:pt x="0" y="0"/>
                  </a:moveTo>
                  <a:lnTo>
                    <a:pt x="10972800" y="0"/>
                  </a:lnTo>
                  <a:lnTo>
                    <a:pt x="109728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671" r="-86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0" y="-36165"/>
            <a:ext cx="18288000" cy="2561280"/>
          </a:xfrm>
          <a:custGeom>
            <a:avLst/>
            <a:gdLst/>
            <a:ahLst/>
            <a:cxnLst/>
            <a:rect l="l" t="t" r="r" b="b"/>
            <a:pathLst>
              <a:path w="18288000" h="2561280">
                <a:moveTo>
                  <a:pt x="0" y="0"/>
                </a:moveTo>
                <a:lnTo>
                  <a:pt x="18288000" y="0"/>
                </a:lnTo>
                <a:lnTo>
                  <a:pt x="18288000" y="2561280"/>
                </a:lnTo>
                <a:lnTo>
                  <a:pt x="0" y="2561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088649" y="3309543"/>
            <a:ext cx="16276320" cy="70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dirty="0">
                <a:latin typeface="Montserrat"/>
                <a:ea typeface="Montserrat"/>
                <a:cs typeface="Montserrat"/>
                <a:sym typeface="Montserrat"/>
              </a:rPr>
              <a:t>Use this template to craft your brand statement: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8649" y="4734249"/>
            <a:ext cx="1521754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I am </a:t>
            </a:r>
            <a:r>
              <a:rPr lang="en-US" sz="3900" b="1" dirty="0">
                <a:latin typeface="Montserrat Bold"/>
                <a:ea typeface="Montserrat Bold"/>
                <a:cs typeface="Montserrat Bold"/>
                <a:sym typeface="Montserrat Bold"/>
              </a:rPr>
              <a:t>[Your Name]</a:t>
            </a: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, a </a:t>
            </a:r>
            <a:r>
              <a:rPr lang="en-US" sz="3900" b="1" dirty="0">
                <a:latin typeface="Montserrat Bold"/>
                <a:ea typeface="Montserrat Bold"/>
                <a:cs typeface="Montserrat Bold"/>
                <a:sym typeface="Montserrat Bold"/>
              </a:rPr>
              <a:t>[Role/Function]</a:t>
            </a: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 who </a:t>
            </a:r>
            <a:r>
              <a:rPr lang="en-US" sz="3900" b="1" dirty="0">
                <a:latin typeface="Montserrat Bold"/>
                <a:ea typeface="Montserrat Bold"/>
                <a:cs typeface="Montserrat Bold"/>
                <a:sym typeface="Montserrat Bold"/>
              </a:rPr>
              <a:t>[What You Do]</a:t>
            </a: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8649" y="8190798"/>
            <a:ext cx="1464002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latin typeface="Montserrat"/>
                <a:ea typeface="Montserrat"/>
                <a:cs typeface="Montserrat"/>
                <a:sym typeface="Montserrat"/>
              </a:rPr>
              <a:t>Pair up and practice saying your brand statement out loud!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8649" y="5723859"/>
            <a:ext cx="1521754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I help </a:t>
            </a:r>
            <a:r>
              <a:rPr lang="en-US" sz="3900" b="1" dirty="0">
                <a:latin typeface="Montserrat Bold"/>
                <a:ea typeface="Montserrat Bold"/>
                <a:cs typeface="Montserrat Bold"/>
                <a:sym typeface="Montserrat Bold"/>
              </a:rPr>
              <a:t>[Who You Help]</a:t>
            </a: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 by </a:t>
            </a:r>
            <a:r>
              <a:rPr lang="en-US" sz="3900" b="1" dirty="0">
                <a:latin typeface="Montserrat Bold"/>
                <a:ea typeface="Montserrat Bold"/>
                <a:cs typeface="Montserrat Bold"/>
                <a:sym typeface="Montserrat Bold"/>
              </a:rPr>
              <a:t>[Your Unique Value or Strength]</a:t>
            </a:r>
            <a:r>
              <a:rPr lang="en-US" sz="39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5756" y="903267"/>
            <a:ext cx="15616487" cy="1004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30"/>
              </a:lnSpc>
            </a:pPr>
            <a:r>
              <a:rPr lang="en-US" sz="6000" b="1" dirty="0">
                <a:solidFill>
                  <a:srgbClr val="1A5676"/>
                </a:solidFill>
                <a:latin typeface="Poppins Bold"/>
                <a:cs typeface="Poppins Bold"/>
                <a:sym typeface="Canva Sans Bold"/>
              </a:rPr>
              <a:t>Create Your Personal Brand Statement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9920378" y="541676"/>
            <a:ext cx="7418717" cy="1714500"/>
          </a:xfrm>
          <a:custGeom>
            <a:avLst/>
            <a:gdLst/>
            <a:ahLst/>
            <a:cxnLst/>
            <a:rect l="l" t="t" r="r" b="b"/>
            <a:pathLst>
              <a:path w="9891622" h="2286000">
                <a:moveTo>
                  <a:pt x="0" y="0"/>
                </a:moveTo>
                <a:lnTo>
                  <a:pt x="9891622" y="0"/>
                </a:lnTo>
                <a:lnTo>
                  <a:pt x="9891622" y="2286000"/>
                </a:lnTo>
                <a:lnTo>
                  <a:pt x="0" y="228600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000864-AF48-9FB0-05D0-D955D94BB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 b="11002"/>
          <a:stretch>
            <a:fillRect/>
          </a:stretch>
        </p:blipFill>
        <p:spPr>
          <a:xfrm>
            <a:off x="-36870" y="1"/>
            <a:ext cx="7418716" cy="10287000"/>
          </a:xfrm>
          <a:prstGeom prst="rect">
            <a:avLst/>
          </a:prstGeom>
        </p:spPr>
      </p:pic>
      <p:grpSp>
        <p:nvGrpSpPr>
          <p:cNvPr id="12" name="Group 5">
            <a:extLst>
              <a:ext uri="{FF2B5EF4-FFF2-40B4-BE49-F238E27FC236}">
                <a16:creationId xmlns:a16="http://schemas.microsoft.com/office/drawing/2014/main" id="{0A43613D-A86C-6E64-8C2A-46930144D3B6}"/>
              </a:ext>
            </a:extLst>
          </p:cNvPr>
          <p:cNvGrpSpPr/>
          <p:nvPr/>
        </p:nvGrpSpPr>
        <p:grpSpPr>
          <a:xfrm>
            <a:off x="7924800" y="876300"/>
            <a:ext cx="9906000" cy="1714500"/>
            <a:chOff x="0" y="0"/>
            <a:chExt cx="21945600" cy="228600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80E05-0DE7-2B77-9E96-081B12A9B578}"/>
                </a:ext>
              </a:extLst>
            </p:cNvPr>
            <p:cNvSpPr/>
            <p:nvPr/>
          </p:nvSpPr>
          <p:spPr>
            <a:xfrm>
              <a:off x="0" y="0"/>
              <a:ext cx="21945600" cy="2286000"/>
            </a:xfrm>
            <a:custGeom>
              <a:avLst/>
              <a:gdLst/>
              <a:ahLst/>
              <a:cxnLst/>
              <a:rect l="l" t="t" r="r" b="b"/>
              <a:pathLst>
                <a:path w="21945600" h="2286000">
                  <a:moveTo>
                    <a:pt x="0" y="0"/>
                  </a:moveTo>
                  <a:lnTo>
                    <a:pt x="21945600" y="0"/>
                  </a:lnTo>
                  <a:lnTo>
                    <a:pt x="21945600" y="2286000"/>
                  </a:lnTo>
                  <a:lnTo>
                    <a:pt x="0" y="228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2D8E5EDC-47A8-D36B-1BB7-A5B449B0CD6A}"/>
                </a:ext>
              </a:extLst>
            </p:cNvPr>
            <p:cNvSpPr txBox="1"/>
            <p:nvPr/>
          </p:nvSpPr>
          <p:spPr>
            <a:xfrm>
              <a:off x="0" y="-66675"/>
              <a:ext cx="21945600" cy="23526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ts val="7200"/>
                </a:lnSpc>
              </a:pPr>
              <a:r>
                <a:rPr lang="en-US" sz="6000" b="1" dirty="0">
                  <a:solidFill>
                    <a:srgbClr val="1A5676"/>
                  </a:solidFill>
                  <a:latin typeface="Poppins Bold"/>
                  <a:cs typeface="Poppins Bold"/>
                  <a:sym typeface="Poppins Bold"/>
                </a:rPr>
                <a:t>Presence in Action: </a:t>
              </a:r>
            </a:p>
            <a:p>
              <a:pPr>
                <a:lnSpc>
                  <a:spcPts val="7200"/>
                </a:lnSpc>
              </a:pPr>
              <a:r>
                <a:rPr lang="en-US" sz="6000" b="1" dirty="0">
                  <a:solidFill>
                    <a:srgbClr val="1A5676"/>
                  </a:solidFill>
                  <a:latin typeface="Poppins Bold"/>
                  <a:cs typeface="Poppins Bold"/>
                  <a:sym typeface="Poppins Bold"/>
                </a:rPr>
                <a:t>Real Talk Scenarios</a:t>
              </a: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D30F9F04-6D4E-D875-FA1B-C9C475B2D444}"/>
              </a:ext>
            </a:extLst>
          </p:cNvPr>
          <p:cNvSpPr txBox="1"/>
          <p:nvPr/>
        </p:nvSpPr>
        <p:spPr>
          <a:xfrm>
            <a:off x="7924800" y="3162300"/>
            <a:ext cx="9906000" cy="707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dirty="0">
                <a:latin typeface="Montserrat"/>
                <a:ea typeface="Montserrat"/>
                <a:cs typeface="Montserrat"/>
                <a:sym typeface="Montserrat"/>
              </a:rPr>
              <a:t>🎭 Scenario Role Play: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5E537606-00B2-F7C1-A486-2A7ADAA1CA44}"/>
              </a:ext>
            </a:extLst>
          </p:cNvPr>
          <p:cNvSpPr txBox="1"/>
          <p:nvPr/>
        </p:nvSpPr>
        <p:spPr>
          <a:xfrm>
            <a:off x="7924800" y="4441173"/>
            <a:ext cx="9906000" cy="4428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5759"/>
              </a:lnSpc>
              <a:buAutoNum type="arabicPeriod"/>
            </a:pPr>
            <a:r>
              <a:rPr lang="en-US" sz="4000" dirty="0">
                <a:latin typeface="Montserrat"/>
                <a:ea typeface="Montserrat"/>
                <a:cs typeface="Montserrat"/>
                <a:sym typeface="Montserrat"/>
              </a:rPr>
              <a:t>Greeting a member with confidence and warmth.</a:t>
            </a:r>
          </a:p>
          <a:p>
            <a:pPr marL="914400" indent="-914400">
              <a:lnSpc>
                <a:spcPts val="5759"/>
              </a:lnSpc>
              <a:buAutoNum type="arabicPeriod"/>
            </a:pPr>
            <a:r>
              <a:rPr lang="en-US" sz="4000" dirty="0">
                <a:latin typeface="Montserrat"/>
                <a:ea typeface="Montserrat"/>
                <a:cs typeface="Montserrat"/>
                <a:sym typeface="Montserrat"/>
              </a:rPr>
              <a:t>Sharing an idea with your manager.</a:t>
            </a:r>
          </a:p>
          <a:p>
            <a:pPr marL="914400" indent="-914400">
              <a:lnSpc>
                <a:spcPts val="5759"/>
              </a:lnSpc>
              <a:buAutoNum type="arabicPeriod"/>
            </a:pPr>
            <a:r>
              <a:rPr lang="en-US" sz="4000" dirty="0">
                <a:latin typeface="Montserrat"/>
                <a:ea typeface="Montserrat"/>
                <a:cs typeface="Montserrat"/>
                <a:sym typeface="Montserrat"/>
              </a:rPr>
              <a:t>Introducing yourself to a new colleague or guest.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0"/>
            </a:blip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/>
          <p:cNvGrpSpPr/>
          <p:nvPr/>
        </p:nvGrpSpPr>
        <p:grpSpPr>
          <a:xfrm>
            <a:off x="869427" y="823868"/>
            <a:ext cx="10470913" cy="1985158"/>
            <a:chOff x="0" y="0"/>
            <a:chExt cx="13961218" cy="26468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961218" cy="2646878"/>
            </a:xfrm>
            <a:custGeom>
              <a:avLst/>
              <a:gdLst/>
              <a:ahLst/>
              <a:cxnLst/>
              <a:rect l="l" t="t" r="r" b="b"/>
              <a:pathLst>
                <a:path w="13961218" h="2646878">
                  <a:moveTo>
                    <a:pt x="0" y="0"/>
                  </a:moveTo>
                  <a:lnTo>
                    <a:pt x="13961218" y="0"/>
                  </a:lnTo>
                  <a:lnTo>
                    <a:pt x="13961218" y="2646878"/>
                  </a:lnTo>
                  <a:lnTo>
                    <a:pt x="0" y="26468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3961218" cy="27135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00"/>
                </a:lnSpc>
              </a:pPr>
              <a:r>
                <a:rPr lang="en-US" sz="6000" b="1" dirty="0">
                  <a:solidFill>
                    <a:srgbClr val="1A567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Dress for Success </a:t>
              </a:r>
            </a:p>
            <a:p>
              <a:pPr algn="l">
                <a:lnSpc>
                  <a:spcPts val="7200"/>
                </a:lnSpc>
              </a:pPr>
              <a:r>
                <a:rPr lang="en-US" sz="6000" b="1" dirty="0">
                  <a:solidFill>
                    <a:srgbClr val="1A5676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at Your Company Name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60868" y="3465069"/>
            <a:ext cx="8369008" cy="53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Key Highlights from Dress Code: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0868" y="4339205"/>
            <a:ext cx="621820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>
              <a:lnSpc>
                <a:spcPts val="36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Uniforms and grooming guidelines matter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0868" y="5650400"/>
            <a:ext cx="6218207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>
              <a:lnSpc>
                <a:spcPts val="36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Professional appearance and grooming standards matter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0868" y="6972877"/>
            <a:ext cx="6218207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Your presence represents Your Company Name Experience™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591</Words>
  <Application>Microsoft Office PowerPoint</Application>
  <PresentationFormat>Custom</PresentationFormat>
  <Paragraphs>80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Calibri</vt:lpstr>
      <vt:lpstr>Arial</vt:lpstr>
      <vt:lpstr>Poppins Medium</vt:lpstr>
      <vt:lpstr>Montserrat Light</vt:lpstr>
      <vt:lpstr>Montserrat Bold</vt:lpstr>
      <vt:lpstr>Poppins Bold</vt:lpstr>
      <vt:lpstr>Montserrat</vt:lpstr>
      <vt:lpstr>Poppins</vt:lpstr>
      <vt:lpstr>Playwrite US Trad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Enhance professional image and personal brand Develop a strategic mindset for career growth Master key soft skills: Communication, Presence, and Influence Align professional presence with Ibis values</dc:title>
  <dc:creator>Pamela Toussaint</dc:creator>
  <cp:lastModifiedBy>Analisa Orquin</cp:lastModifiedBy>
  <cp:revision>6</cp:revision>
  <dcterms:created xsi:type="dcterms:W3CDTF">2006-08-16T00:00:00Z</dcterms:created>
  <dcterms:modified xsi:type="dcterms:W3CDTF">2026-01-20T23:28:31Z</dcterms:modified>
  <dc:identifier>DAGwpce90hA</dc:identifier>
</cp:coreProperties>
</file>